
<file path=[Content_Types].xml><?xml version="1.0" encoding="utf-8"?>
<Types xmlns="http://schemas.openxmlformats.org/package/2006/content-types">
  <Default Extension="jpeg" ContentType="image/jpeg"/>
  <Default Extension="m4a" ContentType="audio/mp4"/>
  <Default Extension="midi" ContentType="audio/mid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587" r:id="rId3"/>
    <p:sldId id="351" r:id="rId4"/>
    <p:sldId id="526" r:id="rId5"/>
    <p:sldId id="608" r:id="rId6"/>
    <p:sldId id="585" r:id="rId7"/>
    <p:sldId id="586" r:id="rId8"/>
    <p:sldId id="488" r:id="rId9"/>
    <p:sldId id="489" r:id="rId10"/>
    <p:sldId id="493" r:id="rId11"/>
    <p:sldId id="491" r:id="rId12"/>
    <p:sldId id="492" r:id="rId13"/>
    <p:sldId id="583" r:id="rId14"/>
    <p:sldId id="584" r:id="rId15"/>
    <p:sldId id="514" r:id="rId16"/>
    <p:sldId id="588" r:id="rId17"/>
    <p:sldId id="515" r:id="rId18"/>
    <p:sldId id="516" r:id="rId19"/>
    <p:sldId id="517" r:id="rId20"/>
    <p:sldId id="589" r:id="rId21"/>
    <p:sldId id="518" r:id="rId22"/>
    <p:sldId id="519" r:id="rId23"/>
    <p:sldId id="590" r:id="rId24"/>
    <p:sldId id="520" r:id="rId25"/>
    <p:sldId id="591" r:id="rId26"/>
    <p:sldId id="521" r:id="rId27"/>
    <p:sldId id="592" r:id="rId28"/>
    <p:sldId id="522" r:id="rId29"/>
    <p:sldId id="593" r:id="rId30"/>
    <p:sldId id="577" r:id="rId31"/>
    <p:sldId id="523" r:id="rId32"/>
    <p:sldId id="524" r:id="rId33"/>
    <p:sldId id="487" r:id="rId34"/>
    <p:sldId id="490" r:id="rId35"/>
    <p:sldId id="527" r:id="rId36"/>
    <p:sldId id="528" r:id="rId37"/>
    <p:sldId id="598" r:id="rId38"/>
    <p:sldId id="599" r:id="rId39"/>
    <p:sldId id="600" r:id="rId40"/>
    <p:sldId id="601" r:id="rId41"/>
    <p:sldId id="529" r:id="rId42"/>
    <p:sldId id="530" r:id="rId43"/>
    <p:sldId id="531" r:id="rId44"/>
    <p:sldId id="532" r:id="rId45"/>
    <p:sldId id="534" r:id="rId46"/>
    <p:sldId id="535" r:id="rId47"/>
    <p:sldId id="536" r:id="rId48"/>
    <p:sldId id="533" r:id="rId49"/>
    <p:sldId id="537" r:id="rId50"/>
    <p:sldId id="538" r:id="rId51"/>
    <p:sldId id="539" r:id="rId52"/>
    <p:sldId id="540" r:id="rId53"/>
    <p:sldId id="541" r:id="rId54"/>
    <p:sldId id="542" r:id="rId55"/>
    <p:sldId id="543" r:id="rId56"/>
    <p:sldId id="544" r:id="rId57"/>
    <p:sldId id="545" r:id="rId58"/>
    <p:sldId id="548" r:id="rId59"/>
    <p:sldId id="594" r:id="rId60"/>
    <p:sldId id="546" r:id="rId61"/>
    <p:sldId id="551" r:id="rId62"/>
    <p:sldId id="547" r:id="rId63"/>
    <p:sldId id="549" r:id="rId64"/>
    <p:sldId id="550" r:id="rId65"/>
    <p:sldId id="552" r:id="rId66"/>
    <p:sldId id="553" r:id="rId67"/>
    <p:sldId id="554" r:id="rId68"/>
    <p:sldId id="555" r:id="rId69"/>
    <p:sldId id="595" r:id="rId70"/>
    <p:sldId id="556" r:id="rId71"/>
    <p:sldId id="557" r:id="rId72"/>
    <p:sldId id="558" r:id="rId73"/>
    <p:sldId id="559" r:id="rId74"/>
    <p:sldId id="560" r:id="rId75"/>
    <p:sldId id="562" r:id="rId76"/>
    <p:sldId id="561" r:id="rId77"/>
    <p:sldId id="563" r:id="rId78"/>
    <p:sldId id="613" r:id="rId79"/>
    <p:sldId id="602" r:id="rId80"/>
    <p:sldId id="603" r:id="rId81"/>
    <p:sldId id="604" r:id="rId82"/>
    <p:sldId id="609" r:id="rId83"/>
    <p:sldId id="610" r:id="rId84"/>
    <p:sldId id="611" r:id="rId85"/>
    <p:sldId id="612" r:id="rId86"/>
    <p:sldId id="346" r:id="rId87"/>
    <p:sldId id="267" r:id="rId88"/>
    <p:sldId id="596" r:id="rId89"/>
    <p:sldId id="285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7629BDA-3404-4722-B326-4FFE9E3D819D}">
          <p14:sldIdLst>
            <p14:sldId id="256"/>
            <p14:sldId id="587"/>
            <p14:sldId id="351"/>
            <p14:sldId id="526"/>
            <p14:sldId id="608"/>
            <p14:sldId id="585"/>
            <p14:sldId id="586"/>
            <p14:sldId id="488"/>
            <p14:sldId id="489"/>
            <p14:sldId id="493"/>
            <p14:sldId id="491"/>
            <p14:sldId id="492"/>
            <p14:sldId id="583"/>
            <p14:sldId id="584"/>
            <p14:sldId id="514"/>
            <p14:sldId id="588"/>
            <p14:sldId id="515"/>
            <p14:sldId id="516"/>
            <p14:sldId id="517"/>
            <p14:sldId id="589"/>
            <p14:sldId id="518"/>
            <p14:sldId id="519"/>
            <p14:sldId id="590"/>
            <p14:sldId id="520"/>
            <p14:sldId id="591"/>
            <p14:sldId id="521"/>
            <p14:sldId id="592"/>
            <p14:sldId id="522"/>
            <p14:sldId id="593"/>
            <p14:sldId id="577"/>
            <p14:sldId id="523"/>
            <p14:sldId id="524"/>
            <p14:sldId id="487"/>
            <p14:sldId id="490"/>
            <p14:sldId id="527"/>
            <p14:sldId id="528"/>
            <p14:sldId id="598"/>
            <p14:sldId id="599"/>
            <p14:sldId id="600"/>
            <p14:sldId id="601"/>
            <p14:sldId id="529"/>
            <p14:sldId id="530"/>
            <p14:sldId id="531"/>
            <p14:sldId id="532"/>
            <p14:sldId id="534"/>
            <p14:sldId id="535"/>
            <p14:sldId id="536"/>
            <p14:sldId id="533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8"/>
            <p14:sldId id="594"/>
            <p14:sldId id="546"/>
            <p14:sldId id="551"/>
            <p14:sldId id="547"/>
            <p14:sldId id="549"/>
            <p14:sldId id="550"/>
            <p14:sldId id="552"/>
            <p14:sldId id="553"/>
            <p14:sldId id="554"/>
            <p14:sldId id="555"/>
            <p14:sldId id="595"/>
            <p14:sldId id="556"/>
            <p14:sldId id="557"/>
            <p14:sldId id="558"/>
            <p14:sldId id="559"/>
            <p14:sldId id="560"/>
            <p14:sldId id="562"/>
            <p14:sldId id="561"/>
            <p14:sldId id="563"/>
            <p14:sldId id="613"/>
            <p14:sldId id="602"/>
            <p14:sldId id="603"/>
            <p14:sldId id="604"/>
            <p14:sldId id="609"/>
            <p14:sldId id="610"/>
            <p14:sldId id="611"/>
            <p14:sldId id="612"/>
            <p14:sldId id="346"/>
            <p14:sldId id="267"/>
            <p14:sldId id="596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356"/>
    <a:srgbClr val="2D3E47"/>
    <a:srgbClr val="2D3943"/>
    <a:srgbClr val="CC9900"/>
    <a:srgbClr val="FFCCCC"/>
    <a:srgbClr val="9966FF"/>
    <a:srgbClr val="FFCC00"/>
    <a:srgbClr val="FFFFFF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99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ACAF33-6391-4A4D-ACBF-E8F18F7509BE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36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1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16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12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54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4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15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953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0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AACAF33-6391-4A4D-ACBF-E8F18F7509BE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1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recompositio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exture_(music)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hyperlink" Target="https://www.mutopiaproject.org/ftp/BachJS/BWV775/bach-invention-04/bach-invention-04-a4.pdf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6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de_(music)#Modern_mod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Ye_IfI3IsmbBYFtnIwae-KCiV6jPh9LF/view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media" Target="../media/media12.mp3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p3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mp3"/><Relationship Id="rId3" Type="http://schemas.microsoft.com/office/2007/relationships/media" Target="../media/media14.mp3"/><Relationship Id="rId7" Type="http://schemas.microsoft.com/office/2007/relationships/media" Target="../media/media16.mp3"/><Relationship Id="rId12" Type="http://schemas.openxmlformats.org/officeDocument/2006/relationships/image" Target="../media/image1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audio" Target="../media/media15.mp3"/><Relationship Id="rId11" Type="http://schemas.openxmlformats.org/officeDocument/2006/relationships/slideLayout" Target="../slideLayouts/slideLayout2.xml"/><Relationship Id="rId5" Type="http://schemas.microsoft.com/office/2007/relationships/media" Target="../media/media15.mp3"/><Relationship Id="rId10" Type="http://schemas.openxmlformats.org/officeDocument/2006/relationships/audio" Target="../media/media17.mp3"/><Relationship Id="rId4" Type="http://schemas.openxmlformats.org/officeDocument/2006/relationships/audio" Target="../media/media14.mp3"/><Relationship Id="rId9" Type="http://schemas.microsoft.com/office/2007/relationships/media" Target="../media/media17.mp3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st_of_musical_scales_and_modes" TargetMode="External"/><Relationship Id="rId3" Type="http://schemas.microsoft.com/office/2007/relationships/media" Target="../media/media19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audio" Target="../media/media20.mp3"/><Relationship Id="rId5" Type="http://schemas.microsoft.com/office/2007/relationships/media" Target="../media/media20.mp3"/><Relationship Id="rId4" Type="http://schemas.openxmlformats.org/officeDocument/2006/relationships/audio" Target="../media/media19.mp3"/><Relationship Id="rId9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media" Target="../media/media22.mp3"/><Relationship Id="rId7" Type="http://schemas.openxmlformats.org/officeDocument/2006/relationships/image" Target="../media/image1.png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hyperlink" Target="https://en.wikipedia.org/wiki/Pentatonic_scale" TargetMode="Externa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2.mp3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audio" Target="../media/media26.mp3"/><Relationship Id="rId3" Type="http://schemas.microsoft.com/office/2007/relationships/media" Target="../media/media24.mp3"/><Relationship Id="rId7" Type="http://schemas.microsoft.com/office/2007/relationships/media" Target="../media/media26.mp3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audio" Target="../media/media25.mp3"/><Relationship Id="rId5" Type="http://schemas.microsoft.com/office/2007/relationships/media" Target="../media/media25.mp3"/><Relationship Id="rId10" Type="http://schemas.openxmlformats.org/officeDocument/2006/relationships/image" Target="../media/image1.png"/><Relationship Id="rId4" Type="http://schemas.openxmlformats.org/officeDocument/2006/relationships/audio" Target="../media/media24.mp3"/><Relationship Id="rId9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exatonic_scal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dulation_(music)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losely_related_key" TargetMode="Externa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9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6" Type="http://schemas.openxmlformats.org/officeDocument/2006/relationships/audio" Target="../media/media30.mp3"/><Relationship Id="rId11" Type="http://schemas.openxmlformats.org/officeDocument/2006/relationships/image" Target="../media/image14.png"/><Relationship Id="rId5" Type="http://schemas.microsoft.com/office/2007/relationships/media" Target="../media/media30.mp3"/><Relationship Id="rId10" Type="http://schemas.openxmlformats.org/officeDocument/2006/relationships/image" Target="../media/image13.png"/><Relationship Id="rId4" Type="http://schemas.openxmlformats.org/officeDocument/2006/relationships/audio" Target="../media/media29.mp3"/><Relationship Id="rId9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32.mp3"/><Relationship Id="rId7" Type="http://schemas.openxmlformats.org/officeDocument/2006/relationships/image" Target="../media/image1.png"/><Relationship Id="rId2" Type="http://schemas.openxmlformats.org/officeDocument/2006/relationships/audio" Target="../media/media31.mp3"/><Relationship Id="rId1" Type="http://schemas.microsoft.com/office/2007/relationships/media" Target="../media/media31.mp3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2.mp3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33.mp3"/><Relationship Id="rId1" Type="http://schemas.microsoft.com/office/2007/relationships/media" Target="../media/media33.mp3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35.mp3"/><Relationship Id="rId7" Type="http://schemas.openxmlformats.org/officeDocument/2006/relationships/image" Target="../media/image1.png"/><Relationship Id="rId2" Type="http://schemas.openxmlformats.org/officeDocument/2006/relationships/audio" Target="../media/media34.mp3"/><Relationship Id="rId1" Type="http://schemas.microsoft.com/office/2007/relationships/media" Target="../media/media34.mp3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5.mp3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p3"/><Relationship Id="rId1" Type="http://schemas.microsoft.com/office/2007/relationships/media" Target="../media/media36.mp3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38.mp3"/><Relationship Id="rId7" Type="http://schemas.openxmlformats.org/officeDocument/2006/relationships/image" Target="../media/image1.png"/><Relationship Id="rId2" Type="http://schemas.openxmlformats.org/officeDocument/2006/relationships/audio" Target="../media/media37.mp3"/><Relationship Id="rId1" Type="http://schemas.microsoft.com/office/2007/relationships/media" Target="../media/media37.mp3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8.mp3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40.mp3"/><Relationship Id="rId7" Type="http://schemas.openxmlformats.org/officeDocument/2006/relationships/image" Target="../media/image26.png"/><Relationship Id="rId2" Type="http://schemas.openxmlformats.org/officeDocument/2006/relationships/audio" Target="../media/media39.mp3"/><Relationship Id="rId1" Type="http://schemas.microsoft.com/office/2007/relationships/media" Target="../media/media39.mp3"/><Relationship Id="rId6" Type="http://schemas.openxmlformats.org/officeDocument/2006/relationships/hyperlink" Target="https://en.wikipedia.org/wiki/Alberti_bass" TargetMode="Externa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0.mp3"/><Relationship Id="rId9" Type="http://schemas.openxmlformats.org/officeDocument/2006/relationships/image" Target="../media/image2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idi"/><Relationship Id="rId1" Type="http://schemas.microsoft.com/office/2007/relationships/media" Target="../media/media1.midi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276E0-1240-4EF8-850B-F396ADF93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작곡 세미나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134F55-AEFC-4EE4-8245-98B496DFF1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7. </a:t>
            </a:r>
            <a:r>
              <a:rPr lang="ko-KR" altLang="en-US" b="1" dirty="0"/>
              <a:t>곡 설계</a:t>
            </a:r>
            <a:endParaRPr lang="en-US" altLang="ko-KR" b="1" dirty="0"/>
          </a:p>
          <a:p>
            <a:r>
              <a:rPr lang="en-US" altLang="ko-KR" dirty="0"/>
              <a:t>2024/06/20</a:t>
            </a:r>
          </a:p>
          <a:p>
            <a:r>
              <a:rPr lang="en-US" altLang="ko-KR" dirty="0"/>
              <a:t>Andantino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414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C69C3-8D78-4100-88CA-8DA7F1E6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 도우미 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A717E-FF80-4EE8-8D76-183CEABA2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263013"/>
          </a:xfrm>
        </p:spPr>
        <p:txBody>
          <a:bodyPr>
            <a:normAutofit/>
          </a:bodyPr>
          <a:lstStyle/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ko-KR" altLang="en-US" dirty="0"/>
              <a:t>이전 마디의 화음을 고려한 화음 추천 기능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chemeClr val="accent1"/>
                </a:solidFill>
              </a:rPr>
              <a:t>화음의 기능은 </a:t>
            </a:r>
            <a:r>
              <a:rPr lang="en-US" altLang="ko-KR" dirty="0">
                <a:solidFill>
                  <a:schemeClr val="accent1"/>
                </a:solidFill>
              </a:rPr>
              <a:t>5</a:t>
            </a:r>
            <a:r>
              <a:rPr lang="ko-KR" altLang="en-US" dirty="0">
                <a:solidFill>
                  <a:schemeClr val="accent1"/>
                </a:solidFill>
              </a:rPr>
              <a:t>주차에서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>
                <a:solidFill>
                  <a:schemeClr val="accent1"/>
                </a:solidFill>
              </a:rPr>
              <a:t>다뤘습니다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/>
              <a:t>화음에 맞는 음 추천 기능</a:t>
            </a:r>
            <a:endParaRPr lang="en-US" altLang="ko-KR" dirty="0"/>
          </a:p>
          <a:p>
            <a:pPr lvl="1"/>
            <a:r>
              <a:rPr lang="ko-KR" altLang="en-US" dirty="0"/>
              <a:t>무작위 리듬 추천 기능</a:t>
            </a:r>
            <a:endParaRPr lang="en-US" altLang="ko-KR" dirty="0"/>
          </a:p>
          <a:p>
            <a:pPr lvl="2"/>
            <a:r>
              <a:rPr lang="ko-KR" altLang="en-US" dirty="0"/>
              <a:t>이미 음표를 입력한 마디의 리듬을 재설정하려고 하면 경고도 뜹니다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리듬 복사</a:t>
            </a:r>
            <a:r>
              <a:rPr lang="en-US" altLang="ko-KR" dirty="0"/>
              <a:t>/</a:t>
            </a:r>
            <a:r>
              <a:rPr lang="ko-KR" altLang="en-US" dirty="0"/>
              <a:t>붙여넣기 기능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chemeClr val="accent3"/>
                </a:solidFill>
              </a:rPr>
              <a:t>잘 활용하면 좋은 노래를 만들 수 있습니다</a:t>
            </a:r>
            <a:r>
              <a:rPr lang="en-US" altLang="ko-KR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en-US" altLang="ko-KR" dirty="0"/>
              <a:t>Staff</a:t>
            </a:r>
            <a:r>
              <a:rPr lang="ko-KR" altLang="en-US" dirty="0"/>
              <a:t>별 </a:t>
            </a:r>
            <a:r>
              <a:rPr lang="ko-KR" altLang="en-US" dirty="0" err="1"/>
              <a:t>음소거</a:t>
            </a:r>
            <a:r>
              <a:rPr lang="ko-KR" altLang="en-US" dirty="0"/>
              <a:t> 기능</a:t>
            </a:r>
            <a:endParaRPr lang="en-US" altLang="ko-KR" dirty="0"/>
          </a:p>
          <a:p>
            <a:pPr lvl="2"/>
            <a:r>
              <a:rPr lang="ko-KR" altLang="en-US" dirty="0"/>
              <a:t>저장 시에도 반영됩니다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원하는 마디부터 재생하고</a:t>
            </a:r>
            <a:r>
              <a:rPr lang="en-US" altLang="ko-KR" dirty="0"/>
              <a:t>,</a:t>
            </a:r>
            <a:r>
              <a:rPr lang="ko-KR" altLang="en-US" dirty="0"/>
              <a:t> 재생을 중지할 수 있는 기능</a:t>
            </a:r>
            <a:endParaRPr lang="en-US" altLang="ko-KR" dirty="0"/>
          </a:p>
          <a:p>
            <a:pPr lvl="1"/>
            <a:r>
              <a:rPr lang="en-US" altLang="ko-KR" dirty="0"/>
              <a:t>MIDI</a:t>
            </a:r>
            <a:r>
              <a:rPr lang="ko-KR" altLang="en-US" dirty="0"/>
              <a:t>로 내보내기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저장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ko-KR" altLang="en-US" dirty="0"/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2341004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6113D-7AA0-469F-A9F8-AB41F01BB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D15FC5-D16E-4306-8D28-EC23B510F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“</a:t>
            </a:r>
            <a:r>
              <a:rPr lang="ko-KR" altLang="en-US" dirty="0">
                <a:solidFill>
                  <a:schemeClr val="accent1"/>
                </a:solidFill>
              </a:rPr>
              <a:t>작곡 도우미</a:t>
            </a:r>
            <a:r>
              <a:rPr lang="en-US" altLang="ko-KR" dirty="0">
                <a:solidFill>
                  <a:schemeClr val="accent1"/>
                </a:solidFill>
              </a:rPr>
              <a:t>”</a:t>
            </a:r>
            <a:r>
              <a:rPr lang="ko-KR" altLang="en-US" dirty="0">
                <a:solidFill>
                  <a:schemeClr val="accent1"/>
                </a:solidFill>
              </a:rPr>
              <a:t>를 사용하여 </a:t>
            </a:r>
            <a:r>
              <a:rPr lang="en-US" altLang="ko-KR" b="1" dirty="0">
                <a:solidFill>
                  <a:schemeClr val="accent3"/>
                </a:solidFill>
              </a:rPr>
              <a:t>8</a:t>
            </a:r>
            <a:r>
              <a:rPr lang="ko-KR" altLang="en-US" b="1" dirty="0">
                <a:solidFill>
                  <a:schemeClr val="accent3"/>
                </a:solidFill>
              </a:rPr>
              <a:t>마디</a:t>
            </a:r>
            <a:r>
              <a:rPr lang="ko-KR" altLang="en-US" dirty="0">
                <a:solidFill>
                  <a:schemeClr val="accent1"/>
                </a:solidFill>
              </a:rPr>
              <a:t>의 곡을 각자 만들어 보세요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/>
              <a:t>예상 소요 시간은 </a:t>
            </a:r>
            <a:r>
              <a:rPr lang="en-US" altLang="ko-KR" dirty="0"/>
              <a:t>15</a:t>
            </a:r>
            <a:r>
              <a:rPr lang="ko-KR" altLang="en-US" dirty="0"/>
              <a:t>분 </a:t>
            </a:r>
            <a:r>
              <a:rPr lang="en-US" altLang="ko-KR" dirty="0"/>
              <a:t>~ 30</a:t>
            </a:r>
            <a:r>
              <a:rPr lang="ko-KR" altLang="en-US" dirty="0"/>
              <a:t>분입니다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각자 스피커를 켜고 소리를 들으면서 작업하세요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프로그램을 사용하면서</a:t>
            </a:r>
            <a:r>
              <a:rPr lang="en-US" altLang="ko-KR" dirty="0"/>
              <a:t> </a:t>
            </a:r>
            <a:r>
              <a:rPr lang="ko-KR" altLang="en-US" dirty="0"/>
              <a:t>불편한 점이 있거나</a:t>
            </a:r>
            <a:r>
              <a:rPr lang="en-US" altLang="ko-KR" dirty="0"/>
              <a:t>, </a:t>
            </a:r>
            <a:r>
              <a:rPr lang="ko-KR" altLang="en-US" dirty="0"/>
              <a:t>작곡에 어려움이 있거나</a:t>
            </a:r>
            <a:r>
              <a:rPr lang="en-US" altLang="ko-KR" dirty="0"/>
              <a:t>, </a:t>
            </a:r>
            <a:r>
              <a:rPr lang="ko-KR" altLang="en-US" dirty="0"/>
              <a:t>궁금한 점이 있으면 언제든 질문하세요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곡을 완성하면 저장 버튼을 눌러 </a:t>
            </a:r>
            <a:r>
              <a:rPr lang="en-US" altLang="ko-KR" dirty="0">
                <a:solidFill>
                  <a:schemeClr val="accent1"/>
                </a:solidFill>
              </a:rPr>
              <a:t>“</a:t>
            </a:r>
            <a:r>
              <a:rPr lang="en-US" altLang="ko-KR" dirty="0" err="1">
                <a:solidFill>
                  <a:schemeClr val="accent1"/>
                </a:solidFill>
              </a:rPr>
              <a:t>Awesome.midi</a:t>
            </a:r>
            <a:r>
              <a:rPr lang="en-US" altLang="ko-KR" dirty="0">
                <a:solidFill>
                  <a:schemeClr val="accent1"/>
                </a:solidFill>
              </a:rPr>
              <a:t>” </a:t>
            </a:r>
            <a:r>
              <a:rPr lang="ko-KR" altLang="en-US" dirty="0">
                <a:solidFill>
                  <a:schemeClr val="accent1"/>
                </a:solidFill>
              </a:rPr>
              <a:t>파일로 내보내세요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/>
              <a:t>내보낸 </a:t>
            </a:r>
            <a:r>
              <a:rPr lang="en-US" altLang="ko-KR" dirty="0"/>
              <a:t>MIDI </a:t>
            </a:r>
            <a:r>
              <a:rPr lang="ko-KR" altLang="en-US" dirty="0"/>
              <a:t>파일로</a:t>
            </a:r>
            <a:r>
              <a:rPr lang="en-US" altLang="ko-KR" dirty="0"/>
              <a:t> Audacity </a:t>
            </a:r>
            <a:r>
              <a:rPr lang="ko-KR" altLang="en-US" dirty="0"/>
              <a:t>실습을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842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9CE0F-610E-492F-8B91-8D5762A2A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FluidSynth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Audacity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936CB0-E207-4519-B784-4C5DED4FA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</a:rPr>
              <a:t>터미널에서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fluidsynth</a:t>
            </a:r>
            <a:r>
              <a:rPr lang="en-US" altLang="ko-KR" sz="1400" dirty="0">
                <a:solidFill>
                  <a:schemeClr val="accent2"/>
                </a:solidFill>
                <a:latin typeface="Consolas" panose="020B0609020204030204" pitchFamily="49" charset="0"/>
              </a:rPr>
              <a:t> -T wav -F "[</a:t>
            </a:r>
            <a:r>
              <a:rPr lang="ko-KR" altLang="en-US" sz="1400" dirty="0">
                <a:solidFill>
                  <a:schemeClr val="accent2"/>
                </a:solidFill>
                <a:latin typeface="Consolas" panose="020B0609020204030204" pitchFamily="49" charset="0"/>
              </a:rPr>
              <a:t>경로</a:t>
            </a:r>
            <a:r>
              <a:rPr lang="en-US" altLang="ko-KR" sz="1400" dirty="0">
                <a:solidFill>
                  <a:schemeClr val="accent2"/>
                </a:solidFill>
                <a:latin typeface="Consolas" panose="020B0609020204030204" pitchFamily="49" charset="0"/>
              </a:rPr>
              <a:t>]/Awesome</a:t>
            </a:r>
            <a:r>
              <a:rPr lang="en-US" altLang="ko-KR" sz="1400" dirty="0">
                <a:solidFill>
                  <a:schemeClr val="accent4"/>
                </a:solidFill>
                <a:latin typeface="Consolas" panose="020B0609020204030204" pitchFamily="49" charset="0"/>
              </a:rPr>
              <a:t>.wav</a:t>
            </a:r>
            <a:r>
              <a:rPr lang="en-US" altLang="ko-KR" sz="1400" dirty="0">
                <a:solidFill>
                  <a:schemeClr val="accent2"/>
                </a:solidFill>
                <a:latin typeface="Consolas" panose="020B0609020204030204" pitchFamily="49" charset="0"/>
              </a:rPr>
              <a:t>" "[</a:t>
            </a:r>
            <a:r>
              <a:rPr lang="ko-KR" altLang="en-US" sz="1400" dirty="0">
                <a:solidFill>
                  <a:schemeClr val="accent2"/>
                </a:solidFill>
                <a:latin typeface="Consolas" panose="020B0609020204030204" pitchFamily="49" charset="0"/>
              </a:rPr>
              <a:t>경로</a:t>
            </a:r>
            <a:r>
              <a:rPr lang="en-US" altLang="ko-KR" sz="1400" dirty="0">
                <a:solidFill>
                  <a:schemeClr val="accent2"/>
                </a:solidFill>
                <a:latin typeface="Consolas" panose="020B0609020204030204" pitchFamily="49" charset="0"/>
              </a:rPr>
              <a:t>]/</a:t>
            </a:r>
            <a:r>
              <a:rPr lang="en-US" altLang="ko-KR" sz="1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Awesome</a:t>
            </a:r>
            <a:r>
              <a:rPr lang="en-US" altLang="ko-KR" sz="1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.midi</a:t>
            </a:r>
            <a:r>
              <a:rPr lang="en-US" altLang="ko-KR" sz="1400" dirty="0">
                <a:solidFill>
                  <a:schemeClr val="accent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5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를 입력하세요</a:t>
            </a:r>
            <a:r>
              <a:rPr lang="en-US" altLang="ko-KR" sz="2000" dirty="0">
                <a:solidFill>
                  <a:schemeClr val="accent1"/>
                </a:solidFill>
              </a:rPr>
              <a:t>.</a:t>
            </a:r>
          </a:p>
          <a:p>
            <a:r>
              <a:rPr lang="en-US" altLang="ko-KR" sz="2000" dirty="0">
                <a:solidFill>
                  <a:schemeClr val="accent1"/>
                </a:solidFill>
              </a:rPr>
              <a:t>Audacity</a:t>
            </a:r>
            <a:r>
              <a:rPr lang="ko-KR" altLang="en-US" sz="2000" dirty="0">
                <a:solidFill>
                  <a:schemeClr val="accent1"/>
                </a:solidFill>
              </a:rPr>
              <a:t>를 켜고 </a:t>
            </a:r>
            <a:r>
              <a:rPr lang="en-US" altLang="ko-KR" sz="2000" dirty="0">
                <a:solidFill>
                  <a:schemeClr val="accent1"/>
                </a:solidFill>
              </a:rPr>
              <a:t>“Awesome.wav” </a:t>
            </a:r>
            <a:r>
              <a:rPr lang="ko-KR" altLang="en-US" sz="2000" dirty="0">
                <a:solidFill>
                  <a:schemeClr val="accent1"/>
                </a:solidFill>
              </a:rPr>
              <a:t>파일을 여세요</a:t>
            </a:r>
            <a:r>
              <a:rPr lang="en-US" altLang="ko-KR" sz="2000" dirty="0">
                <a:solidFill>
                  <a:schemeClr val="accent1"/>
                </a:solidFill>
              </a:rPr>
              <a:t>.</a:t>
            </a:r>
            <a:endParaRPr lang="en-US" altLang="ko-KR" sz="2000" dirty="0"/>
          </a:p>
          <a:p>
            <a:r>
              <a:rPr lang="ko-KR" altLang="en-US" sz="2000" dirty="0">
                <a:solidFill>
                  <a:schemeClr val="accent1"/>
                </a:solidFill>
              </a:rPr>
              <a:t>트랙의 뒤에 있는 묵음 부분을 적당히 제거해 주세요</a:t>
            </a:r>
            <a:r>
              <a:rPr lang="en-US" altLang="ko-KR" sz="2000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sz="1800" dirty="0"/>
              <a:t>너무 바짝 자를 필요는 없고</a:t>
            </a:r>
            <a:r>
              <a:rPr lang="en-US" altLang="ko-KR" sz="1800" dirty="0"/>
              <a:t>, 0.5</a:t>
            </a:r>
            <a:r>
              <a:rPr lang="ko-KR" altLang="en-US" sz="1800" dirty="0"/>
              <a:t>초 정도 여유를 남기면 좋습니다</a:t>
            </a:r>
            <a:r>
              <a:rPr lang="en-US" altLang="ko-KR" sz="1800" dirty="0"/>
              <a:t>.</a:t>
            </a:r>
          </a:p>
          <a:p>
            <a:r>
              <a:rPr lang="ko-KR" altLang="en-US" sz="2000" dirty="0">
                <a:solidFill>
                  <a:schemeClr val="accent1"/>
                </a:solidFill>
              </a:rPr>
              <a:t>노래에 각종 효과를 줘서 다듬어 보세요</a:t>
            </a:r>
            <a:r>
              <a:rPr lang="en-US" altLang="ko-KR" sz="2000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sz="1800" dirty="0"/>
              <a:t>소리가 작으면 증폭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(Amplify)</a:t>
            </a:r>
          </a:p>
          <a:p>
            <a:pPr lvl="1"/>
            <a:r>
              <a:rPr lang="ko-KR" altLang="en-US" sz="1800" dirty="0"/>
              <a:t>끝이 매끄럽지 못하면 </a:t>
            </a:r>
            <a:r>
              <a:rPr lang="ko-KR" altLang="en-US" sz="1800" dirty="0" err="1"/>
              <a:t>페이드</a:t>
            </a:r>
            <a:r>
              <a:rPr lang="ko-KR" altLang="en-US" sz="1800" dirty="0"/>
              <a:t> 아웃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(Fade Out)</a:t>
            </a:r>
          </a:p>
          <a:p>
            <a:pPr lvl="1"/>
            <a:r>
              <a:rPr lang="ko-KR" altLang="en-US" sz="1800" dirty="0" err="1"/>
              <a:t>리버브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(Reverb)</a:t>
            </a:r>
            <a:r>
              <a:rPr lang="ko-KR" altLang="en-US" sz="1800" dirty="0"/>
              <a:t>로 울림 소리 추가</a:t>
            </a:r>
            <a:endParaRPr lang="en-US" altLang="ko-KR" sz="1800" dirty="0"/>
          </a:p>
          <a:p>
            <a:pPr lvl="1"/>
            <a:r>
              <a:rPr lang="en-US" altLang="ko-KR" sz="1800" dirty="0"/>
              <a:t>…</a:t>
            </a:r>
          </a:p>
          <a:p>
            <a:r>
              <a:rPr lang="ko-KR" altLang="en-US" sz="2000" dirty="0">
                <a:solidFill>
                  <a:schemeClr val="accent1"/>
                </a:solidFill>
              </a:rPr>
              <a:t>완성된 곡을 </a:t>
            </a:r>
            <a:r>
              <a:rPr lang="en-US" altLang="ko-KR" sz="2000" dirty="0">
                <a:solidFill>
                  <a:schemeClr val="accent1"/>
                </a:solidFill>
              </a:rPr>
              <a:t>MP3 </a:t>
            </a:r>
            <a:r>
              <a:rPr lang="ko-KR" altLang="en-US" sz="2000" dirty="0">
                <a:solidFill>
                  <a:schemeClr val="accent1"/>
                </a:solidFill>
              </a:rPr>
              <a:t>파일로 내보내서</a:t>
            </a:r>
            <a:r>
              <a:rPr lang="en-US" altLang="ko-KR" sz="2000" dirty="0">
                <a:solidFill>
                  <a:schemeClr val="accent1"/>
                </a:solidFill>
              </a:rPr>
              <a:t> </a:t>
            </a:r>
            <a:r>
              <a:rPr lang="en-US" altLang="ko-KR" sz="2000" dirty="0">
                <a:solidFill>
                  <a:schemeClr val="accent4"/>
                </a:solidFill>
              </a:rPr>
              <a:t>#</a:t>
            </a:r>
            <a:r>
              <a:rPr lang="ko-KR" altLang="en-US" sz="2000" dirty="0">
                <a:solidFill>
                  <a:schemeClr val="accent4"/>
                </a:solidFill>
              </a:rPr>
              <a:t>🎼</a:t>
            </a:r>
            <a:r>
              <a:rPr lang="ko-KR" altLang="en-US" sz="2000" dirty="0" err="1">
                <a:solidFill>
                  <a:schemeClr val="accent4"/>
                </a:solidFill>
              </a:rPr>
              <a:t>내가만든음악</a:t>
            </a:r>
            <a:r>
              <a:rPr lang="ko-KR" altLang="en-US" sz="2000" dirty="0">
                <a:solidFill>
                  <a:schemeClr val="accent4"/>
                </a:solidFill>
              </a:rPr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채널에 올려주세요</a:t>
            </a:r>
            <a:r>
              <a:rPr lang="en-US" altLang="ko-KR" sz="2000" dirty="0">
                <a:solidFill>
                  <a:schemeClr val="accent1"/>
                </a:solidFill>
              </a:rPr>
              <a:t>.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737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멜로디부터 작곡하기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흐름 읽기</a:t>
            </a:r>
          </a:p>
        </p:txBody>
      </p:sp>
    </p:spTree>
    <p:extLst>
      <p:ext uri="{BB962C8B-B14F-4D97-AF65-F5344CB8AC3E}">
        <p14:creationId xmlns:p14="http://schemas.microsoft.com/office/powerpoint/2010/main" val="57906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C11E28-6A9C-465E-ADFB-F12ED39C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멜로디부터 작곡하기란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6D02C4B-3A08-46A4-AFAF-692F3BDF2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저는 작곡 순서에 따라 다음과 같이 두 가지로 구분을 하고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화음부터 작곡하기</a:t>
            </a:r>
            <a:endParaRPr lang="en-US" altLang="ko-KR" dirty="0"/>
          </a:p>
          <a:p>
            <a:pPr lvl="1"/>
            <a:r>
              <a:rPr lang="ko-KR" altLang="en-US" dirty="0"/>
              <a:t>멜로디부터 작곡하기</a:t>
            </a:r>
            <a:endParaRPr lang="en-US" altLang="ko-KR" dirty="0"/>
          </a:p>
          <a:p>
            <a:r>
              <a:rPr lang="ko-KR" altLang="en-US" dirty="0">
                <a:solidFill>
                  <a:schemeClr val="accent3"/>
                </a:solidFill>
              </a:rPr>
              <a:t>멜로디부터 작곡하기</a:t>
            </a:r>
            <a:r>
              <a:rPr lang="ko-KR" altLang="en-US" dirty="0"/>
              <a:t>는</a:t>
            </a:r>
            <a:endParaRPr lang="en-US" altLang="ko-KR" dirty="0"/>
          </a:p>
          <a:p>
            <a:pPr lvl="1"/>
            <a:r>
              <a:rPr lang="ko-KR" altLang="en-US" dirty="0"/>
              <a:t>멜로디에 대한 아이디어를 먼저 떠올리고</a:t>
            </a:r>
            <a:endParaRPr lang="en-US" altLang="ko-KR" dirty="0"/>
          </a:p>
          <a:p>
            <a:pPr lvl="1"/>
            <a:r>
              <a:rPr lang="ko-KR" altLang="en-US" dirty="0"/>
              <a:t>이 멜로디에 어울리는 화음을 찾은 다음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화음에 맞게 반주와 </a:t>
            </a:r>
            <a:r>
              <a:rPr lang="ko-KR" altLang="en-US" dirty="0" err="1"/>
              <a:t>서브멜로디를</a:t>
            </a:r>
            <a:r>
              <a:rPr lang="ko-KR" altLang="en-US" dirty="0"/>
              <a:t> 깔아서 곡을 완성하는 작곡 방법입니다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우리가 아는 대부분의 곡들이 이 방법으로 작곡된 것이라고 생각합니다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화음부터 작곡하기 방법에 비해 작곡 난이도가 높은 편이지만</a:t>
            </a:r>
            <a:endParaRPr lang="en-US" altLang="ko-KR" dirty="0"/>
          </a:p>
          <a:p>
            <a:pPr lvl="1"/>
            <a:r>
              <a:rPr lang="ko-KR" altLang="en-US" dirty="0"/>
              <a:t>잘 만들면 </a:t>
            </a:r>
            <a:r>
              <a:rPr lang="ko-KR" altLang="en-US" dirty="0">
                <a:solidFill>
                  <a:schemeClr val="accent3"/>
                </a:solidFill>
              </a:rPr>
              <a:t>기억에 오래 남고</a:t>
            </a:r>
            <a:r>
              <a:rPr lang="en-US" altLang="ko-KR" dirty="0">
                <a:solidFill>
                  <a:schemeClr val="accent3"/>
                </a:solidFill>
              </a:rPr>
              <a:t>,</a:t>
            </a:r>
            <a:r>
              <a:rPr lang="ko-KR" altLang="en-US" dirty="0">
                <a:solidFill>
                  <a:schemeClr val="accent3"/>
                </a:solidFill>
              </a:rPr>
              <a:t> 사람들이 듣고 싶어하는 노래</a:t>
            </a:r>
            <a:r>
              <a:rPr lang="ko-KR" altLang="en-US" dirty="0"/>
              <a:t>를 만들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42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B4A34-18AC-4E9D-9CB6-74786C33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멜로디부터 작곡하기 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4B70C-436D-4C7B-AB97-CD4EF38AE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378124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퀴즈</a:t>
            </a:r>
            <a:r>
              <a:rPr lang="en-US" altLang="ko-KR" dirty="0">
                <a:solidFill>
                  <a:schemeClr val="accent2"/>
                </a:solidFill>
              </a:rPr>
              <a:t>) </a:t>
            </a:r>
            <a:r>
              <a:rPr lang="ko-KR" altLang="en-US" dirty="0">
                <a:solidFill>
                  <a:schemeClr val="accent2"/>
                </a:solidFill>
              </a:rPr>
              <a:t>어떤 순서로 진행하면 좋을지 맞춰보세요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A70DE-7D4C-4D2D-0691-9745FF665005}"/>
              </a:ext>
            </a:extLst>
          </p:cNvPr>
          <p:cNvSpPr txBox="1"/>
          <p:nvPr/>
        </p:nvSpPr>
        <p:spPr>
          <a:xfrm>
            <a:off x="6954416" y="5684496"/>
            <a:ext cx="42734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멜로디에 대한 음악적 영감이 떠오른다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87190-25D5-832E-F37E-9FA356709F94}"/>
              </a:ext>
            </a:extLst>
          </p:cNvPr>
          <p:cNvSpPr txBox="1"/>
          <p:nvPr/>
        </p:nvSpPr>
        <p:spPr>
          <a:xfrm>
            <a:off x="964164" y="2920722"/>
            <a:ext cx="42734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악상을 바로 녹음한다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793AB-C768-4430-2DD9-90BAE884FCCC}"/>
              </a:ext>
            </a:extLst>
          </p:cNvPr>
          <p:cNvSpPr txBox="1"/>
          <p:nvPr/>
        </p:nvSpPr>
        <p:spPr>
          <a:xfrm>
            <a:off x="6954416" y="2920722"/>
            <a:ext cx="42734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작곡할 노래의 구조를 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49322-7CEF-0461-FF77-A7E0A2F7F6FB}"/>
              </a:ext>
            </a:extLst>
          </p:cNvPr>
          <p:cNvSpPr txBox="1"/>
          <p:nvPr/>
        </p:nvSpPr>
        <p:spPr>
          <a:xfrm>
            <a:off x="964164" y="5684496"/>
            <a:ext cx="42734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멜로디를 악보로 옮긴다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9E01B-B6CF-5A49-B9C6-C02CF5C2F687}"/>
              </a:ext>
            </a:extLst>
          </p:cNvPr>
          <p:cNvSpPr txBox="1"/>
          <p:nvPr/>
        </p:nvSpPr>
        <p:spPr>
          <a:xfrm>
            <a:off x="6270448" y="4986137"/>
            <a:ext cx="42734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각 마디에 잘 어울리는 화음을 찾는다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3A162-E37C-D22D-4D9C-B25F87838F19}"/>
              </a:ext>
            </a:extLst>
          </p:cNvPr>
          <p:cNvSpPr txBox="1"/>
          <p:nvPr/>
        </p:nvSpPr>
        <p:spPr>
          <a:xfrm>
            <a:off x="1648132" y="4986137"/>
            <a:ext cx="42734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화음을 늘어뜨려서 반주를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7D9F5-B032-3C5C-61BC-CB09FB039F21}"/>
              </a:ext>
            </a:extLst>
          </p:cNvPr>
          <p:cNvSpPr txBox="1"/>
          <p:nvPr/>
        </p:nvSpPr>
        <p:spPr>
          <a:xfrm>
            <a:off x="1651243" y="3604250"/>
            <a:ext cx="42734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서브멜로디를</a:t>
            </a:r>
            <a:r>
              <a:rPr lang="ko-KR" altLang="en-US" dirty="0"/>
              <a:t>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80194-88C5-AC12-C41C-23BFF8A06DC5}"/>
              </a:ext>
            </a:extLst>
          </p:cNvPr>
          <p:cNvSpPr txBox="1"/>
          <p:nvPr/>
        </p:nvSpPr>
        <p:spPr>
          <a:xfrm>
            <a:off x="6270448" y="3604250"/>
            <a:ext cx="42734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음향적으로 풍성하게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E31AB-E5EE-C609-CCED-193FD025D462}"/>
              </a:ext>
            </a:extLst>
          </p:cNvPr>
          <p:cNvSpPr txBox="1"/>
          <p:nvPr/>
        </p:nvSpPr>
        <p:spPr>
          <a:xfrm>
            <a:off x="3959290" y="4291820"/>
            <a:ext cx="42734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작곡을 마무리한다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56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B4A34-18AC-4E9D-9CB6-74786C33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멜로디부터 작곡하기 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4B70C-436D-4C7B-AB97-CD4EF38AE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378124"/>
          </a:xfrm>
        </p:spPr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멜로디에 대한 음악적 영감이 떠오른다</a:t>
            </a:r>
            <a:r>
              <a:rPr lang="en-US" altLang="ko-KR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악상을 바로 녹음한다</a:t>
            </a:r>
            <a:r>
              <a:rPr lang="en-US" altLang="ko-KR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작곡할 노래의 구조를 짠다</a:t>
            </a:r>
            <a:r>
              <a:rPr lang="en-US" altLang="ko-KR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멜로디를 악보로 옮긴다</a:t>
            </a:r>
            <a:r>
              <a:rPr lang="en-US" altLang="ko-KR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각 마디에 잘 어울리는 화음을 찾는다</a:t>
            </a:r>
            <a:r>
              <a:rPr lang="en-US" altLang="ko-KR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화음을 늘어뜨려서 반주를 만든다</a:t>
            </a:r>
            <a:r>
              <a:rPr lang="en-US" altLang="ko-KR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dirty="0" err="1"/>
              <a:t>서브멜로디를</a:t>
            </a:r>
            <a:r>
              <a:rPr lang="ko-KR" altLang="en-US" dirty="0"/>
              <a:t> 만든다</a:t>
            </a:r>
            <a:r>
              <a:rPr lang="en-US" altLang="ko-KR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음향적으로 풍성하게 만든다</a:t>
            </a:r>
            <a:r>
              <a:rPr lang="en-US" altLang="ko-KR" dirty="0"/>
              <a:t>.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작곡을 마무리한다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1462C-4D22-A2CF-8AD4-47CF4DE37EEB}"/>
              </a:ext>
            </a:extLst>
          </p:cNvPr>
          <p:cNvSpPr txBox="1"/>
          <p:nvPr/>
        </p:nvSpPr>
        <p:spPr>
          <a:xfrm>
            <a:off x="6954416" y="6128975"/>
            <a:ext cx="42734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멜로디에 대한 음악적 영감이 떠오른다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8910F7-DAA1-AA78-502B-A8731054CDF5}"/>
              </a:ext>
            </a:extLst>
          </p:cNvPr>
          <p:cNvSpPr txBox="1"/>
          <p:nvPr/>
        </p:nvSpPr>
        <p:spPr>
          <a:xfrm>
            <a:off x="6954416" y="1976385"/>
            <a:ext cx="42734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악상을 바로 녹음한다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7FFDF-52CF-7B02-9B12-F66B2A651AF3}"/>
              </a:ext>
            </a:extLst>
          </p:cNvPr>
          <p:cNvSpPr txBox="1"/>
          <p:nvPr/>
        </p:nvSpPr>
        <p:spPr>
          <a:xfrm>
            <a:off x="6954416" y="2492353"/>
            <a:ext cx="42734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작곡할 노래의 구조를 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353B8-16D1-161D-B6F4-5C6187AFE898}"/>
              </a:ext>
            </a:extLst>
          </p:cNvPr>
          <p:cNvSpPr txBox="1"/>
          <p:nvPr/>
        </p:nvSpPr>
        <p:spPr>
          <a:xfrm>
            <a:off x="6954416" y="5623152"/>
            <a:ext cx="42734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멜로디를 악보로 옮긴다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E54081-DC69-8829-1F9D-793A1BEAB0C0}"/>
              </a:ext>
            </a:extLst>
          </p:cNvPr>
          <p:cNvSpPr txBox="1"/>
          <p:nvPr/>
        </p:nvSpPr>
        <p:spPr>
          <a:xfrm>
            <a:off x="6954416" y="5112921"/>
            <a:ext cx="42734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각 마디에 잘 어울리는 화음을 찾는다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F424E-4A0A-4C68-2050-DC6738D413D7}"/>
              </a:ext>
            </a:extLst>
          </p:cNvPr>
          <p:cNvSpPr txBox="1"/>
          <p:nvPr/>
        </p:nvSpPr>
        <p:spPr>
          <a:xfrm>
            <a:off x="6954416" y="4590056"/>
            <a:ext cx="42734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화음을 늘어뜨려서 반주를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42985F-7C93-667E-691B-71180B43E0E9}"/>
              </a:ext>
            </a:extLst>
          </p:cNvPr>
          <p:cNvSpPr txBox="1"/>
          <p:nvPr/>
        </p:nvSpPr>
        <p:spPr>
          <a:xfrm>
            <a:off x="6954416" y="3017141"/>
            <a:ext cx="42734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서브멜로디를</a:t>
            </a:r>
            <a:r>
              <a:rPr lang="ko-KR" altLang="en-US" dirty="0"/>
              <a:t>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BF9D2-1CAF-B68A-15D6-487CCD7A8176}"/>
              </a:ext>
            </a:extLst>
          </p:cNvPr>
          <p:cNvSpPr txBox="1"/>
          <p:nvPr/>
        </p:nvSpPr>
        <p:spPr>
          <a:xfrm>
            <a:off x="6954416" y="3540006"/>
            <a:ext cx="42734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음향적으로 풍성하게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B7213-DF42-DF3E-103B-D04D6F61B8C0}"/>
              </a:ext>
            </a:extLst>
          </p:cNvPr>
          <p:cNvSpPr txBox="1"/>
          <p:nvPr/>
        </p:nvSpPr>
        <p:spPr>
          <a:xfrm>
            <a:off x="6954416" y="4067191"/>
            <a:ext cx="42734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작곡을 마무리한다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37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3C24-B05D-4F74-ADA7-2DB0780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음악적 영감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F8948-7087-492A-BEC3-83C7C966E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보통은 기존의 어떤 노래를 듣고 영감을 얻기도 하고</a:t>
            </a:r>
            <a:r>
              <a:rPr lang="en-US" altLang="ko-KR" dirty="0"/>
              <a:t>, </a:t>
            </a:r>
            <a:r>
              <a:rPr lang="ko-KR" altLang="en-US" dirty="0"/>
              <a:t>즉흥적으로 새로운</a:t>
            </a:r>
            <a:br>
              <a:rPr lang="en-US" altLang="ko-KR" dirty="0"/>
            </a:br>
            <a:r>
              <a:rPr lang="ko-KR" altLang="en-US" dirty="0"/>
              <a:t>멜로디를 흥얼거리다가 이거 괜찮겠다 싶어서 이를 발전시키기도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아무 때나 할 수 있는 과정은 아닙니다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말 그대로 </a:t>
            </a:r>
            <a:r>
              <a:rPr lang="en-US" altLang="ko-KR" dirty="0"/>
              <a:t>‘</a:t>
            </a:r>
            <a:r>
              <a:rPr lang="ko-KR" altLang="en-US" dirty="0"/>
              <a:t>떠올라야</a:t>
            </a:r>
            <a:r>
              <a:rPr lang="en-US" altLang="ko-KR" dirty="0"/>
              <a:t>’ </a:t>
            </a:r>
            <a:r>
              <a:rPr lang="ko-KR" altLang="en-US" dirty="0"/>
              <a:t>가능한 과정입니다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다만 필요하다면 시간을 들여 좋은 멜로디를 떠올리려는 노력을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주제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(theme)</a:t>
            </a:r>
            <a:r>
              <a:rPr lang="ko-KR" altLang="en-US" dirty="0"/>
              <a:t>를 만들고</a:t>
            </a:r>
            <a:r>
              <a:rPr lang="en-US" altLang="ko-KR" dirty="0"/>
              <a:t>, </a:t>
            </a:r>
            <a:r>
              <a:rPr lang="ko-KR" altLang="en-US" dirty="0"/>
              <a:t>이를 변형하거나 반복하여 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4"/>
                </a:solidFill>
              </a:rPr>
              <a:t>악령의 선율</a:t>
            </a:r>
            <a:r>
              <a:rPr lang="ko-KR" altLang="en-US" dirty="0">
                <a:solidFill>
                  <a:schemeClr val="accent1"/>
                </a:solidFill>
              </a:rPr>
              <a:t>을 만들 때에는 어두운 분위기와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>
                <a:solidFill>
                  <a:schemeClr val="accent1"/>
                </a:solidFill>
              </a:rPr>
              <a:t>중세 느낌을 가진 음악을</a:t>
            </a:r>
            <a:br>
              <a:rPr lang="en-US" altLang="ko-KR" dirty="0">
                <a:solidFill>
                  <a:schemeClr val="accent1"/>
                </a:solidFill>
              </a:rPr>
            </a:br>
            <a:r>
              <a:rPr lang="ko-KR" altLang="en-US" dirty="0">
                <a:solidFill>
                  <a:schemeClr val="accent1"/>
                </a:solidFill>
              </a:rPr>
              <a:t>만들고자 하였습니다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마왕이 되어 적 용사들로부터 마왕성을 방어하는 게임의 배경음악</a:t>
            </a:r>
            <a:endParaRPr lang="en-US" altLang="ko-K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13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3C24-B05D-4F74-ADA7-2DB0780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악상 녹음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F8948-7087-492A-BEC3-83C7C966E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영감이 떠오르면</a:t>
            </a:r>
            <a:r>
              <a:rPr lang="en-US" altLang="ko-KR" dirty="0"/>
              <a:t>, </a:t>
            </a:r>
            <a:r>
              <a:rPr lang="ko-KR" altLang="en-US" dirty="0"/>
              <a:t>이를 놓치지 않고 바로 녹음하는 것이 중요합니다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악기가 항상 옆에 있고 잘 다룰 수 있다면 악기로 연주하여 녹음해도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그러나 저는 악기를 다루지 못하기 때문에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어떤 악기보다도 다양한 소리를 낼 수 있는 악기인 목소리를 사용해 녹음합니다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공들여 녹음할 필요는 없습니다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나중에 다시 들으면서 악보로 옮기고 다듬을 수 있게만 녹음하면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그래도 최소한 다시 들어보고 싶은 마음이 들 정도로는 녹음해야 하겠죠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악령의 선율 작곡 당시 원본 녹음입니다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  <a:p>
            <a:endParaRPr lang="ko-KR" altLang="en-US" dirty="0"/>
          </a:p>
        </p:txBody>
      </p:sp>
      <p:pic>
        <p:nvPicPr>
          <p:cNvPr id="4" name="음성 녹음_20180824_234356">
            <a:hlinkClick r:id="" action="ppaction://media"/>
            <a:extLst>
              <a:ext uri="{FF2B5EF4-FFF2-40B4-BE49-F238E27FC236}">
                <a16:creationId xmlns:a16="http://schemas.microsoft.com/office/drawing/2014/main" id="{69B27FB5-A536-9FC4-ED00-7B2D642C16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90541" y="509825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75E5F-9DDD-4CA3-BD8D-33BA583F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작곡 전 구조 짜기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276517-DBD5-4718-B89D-177C0AB15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과정을 생략하기도 하지만</a:t>
            </a:r>
            <a:r>
              <a:rPr lang="en-US" altLang="ko-KR" dirty="0"/>
              <a:t>, </a:t>
            </a:r>
            <a:r>
              <a:rPr lang="ko-KR" altLang="en-US" dirty="0"/>
              <a:t>그러면 좋은 노래가 만들어지기 어렵습니다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</a:t>
            </a:r>
            <a:r>
              <a:rPr lang="ko-KR" altLang="en-US" dirty="0"/>
              <a:t>에서 녹음한 것을 다시 들어보고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주제를 잘 파악하여 노래의 하이라이트가 될 부분만 다시 녹음해 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하이라이트를 만들면 곡의 다른 구간에 들어갈 멜로디도 따로 녹음해 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 멜로디들을 부드럽게 연결할 수 있는 구간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(Bridge)</a:t>
            </a:r>
            <a:r>
              <a:rPr lang="ko-KR" altLang="en-US" dirty="0"/>
              <a:t>도 만듭니다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여기부터는 </a:t>
            </a:r>
            <a:r>
              <a:rPr lang="ko-KR" altLang="en-US" dirty="0">
                <a:solidFill>
                  <a:schemeClr val="accent2"/>
                </a:solidFill>
              </a:rPr>
              <a:t>박자에도 신경 써야 합니다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altLang="ko-KR" dirty="0"/>
              <a:t>4/4</a:t>
            </a:r>
            <a:r>
              <a:rPr lang="ko-KR" altLang="en-US" dirty="0"/>
              <a:t>박</a:t>
            </a:r>
            <a:r>
              <a:rPr lang="en-US" altLang="ko-KR" dirty="0"/>
              <a:t>, 3/4</a:t>
            </a:r>
            <a:r>
              <a:rPr lang="ko-KR" altLang="en-US" dirty="0"/>
              <a:t>박 등을 염두에 두고 한 마디 안에 박자가 맞게 들어가도록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그리고 마디 수도 생각하면서 녹음해야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이것을 신경 쓰지 않다가 보면 </a:t>
            </a:r>
            <a:r>
              <a:rPr lang="en-US" altLang="ko-KR" dirty="0"/>
              <a:t>27/8</a:t>
            </a:r>
            <a:r>
              <a:rPr lang="ko-KR" altLang="en-US" dirty="0"/>
              <a:t>박 같은 이상한 박자가 만들어지거나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어떤 한 마디의 박자가 맞지 않아 곡 전체의 박자가 밀리는 경우가 생길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2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9D05-1898-40E7-8292-BC859D53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할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684F3-0F41-45E9-A896-8C7F1D12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r>
              <a:rPr lang="ko-KR" altLang="en-US" dirty="0"/>
              <a:t>화음부터 작곡하기 실습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작곡 도우미</a:t>
            </a:r>
            <a:r>
              <a:rPr lang="en-US" altLang="ko-KR" dirty="0"/>
              <a:t>”</a:t>
            </a:r>
            <a:r>
              <a:rPr lang="ko-KR" altLang="en-US" dirty="0"/>
              <a:t>로 여덟 마디</a:t>
            </a:r>
            <a:r>
              <a:rPr lang="en-US" altLang="ko-KR" dirty="0">
                <a:solidFill>
                  <a:schemeClr val="accent6"/>
                </a:solidFill>
              </a:rPr>
              <a:t>(16</a:t>
            </a:r>
            <a:r>
              <a:rPr lang="ko-KR" altLang="en-US" dirty="0">
                <a:solidFill>
                  <a:schemeClr val="accent6"/>
                </a:solidFill>
              </a:rPr>
              <a:t>초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의 곡을 작곡해 봅니다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우선 화음을 깔고</a:t>
            </a:r>
            <a:r>
              <a:rPr lang="en-US" altLang="ko-KR" dirty="0"/>
              <a:t>, </a:t>
            </a:r>
            <a:r>
              <a:rPr lang="ko-KR" altLang="en-US" dirty="0"/>
              <a:t>반주와 멜로디를 화음에 맞게 만듭니다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>
                <a:solidFill>
                  <a:schemeClr val="accent1"/>
                </a:solidFill>
              </a:rPr>
              <a:t>제약 조건이 있어 자유로운 작곡은 어렵지만</a:t>
            </a:r>
            <a:r>
              <a:rPr lang="en-US" altLang="ko-KR" dirty="0">
                <a:solidFill>
                  <a:schemeClr val="accent1"/>
                </a:solidFill>
              </a:rPr>
              <a:t>,</a:t>
            </a:r>
          </a:p>
          <a:p>
            <a:pPr lvl="2"/>
            <a:r>
              <a:rPr lang="ko-KR" altLang="en-US" dirty="0">
                <a:solidFill>
                  <a:schemeClr val="accent1"/>
                </a:solidFill>
              </a:rPr>
              <a:t>작곡을 처음 하는 사람들도 괜찮은 곡을 쉽게 만들 수 있습니다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2"/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그럴 것이라고 기대하고 있습니다</a:t>
            </a:r>
            <a:r>
              <a:rPr lang="en-US" altLang="ko-KR" dirty="0">
                <a:solidFill>
                  <a:schemeClr val="accent5"/>
                </a:solidFill>
              </a:rPr>
              <a:t>.)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작곡 도우미</a:t>
            </a:r>
            <a:r>
              <a:rPr lang="en-US" altLang="ko-KR" dirty="0"/>
              <a:t>”</a:t>
            </a:r>
            <a:r>
              <a:rPr lang="ko-KR" altLang="en-US" dirty="0"/>
              <a:t>로 만든 </a:t>
            </a:r>
            <a:r>
              <a:rPr lang="en-US" altLang="ko-KR" dirty="0"/>
              <a:t>MIDI </a:t>
            </a:r>
            <a:r>
              <a:rPr lang="ko-KR" altLang="en-US" dirty="0"/>
              <a:t>파일을 </a:t>
            </a:r>
            <a:r>
              <a:rPr lang="en-US" altLang="ko-KR" dirty="0"/>
              <a:t>FluidSynth</a:t>
            </a:r>
            <a:r>
              <a:rPr lang="ko-KR" altLang="en-US" dirty="0"/>
              <a:t>로 재생하여 </a:t>
            </a:r>
            <a:r>
              <a:rPr lang="en-US" altLang="ko-KR" dirty="0"/>
              <a:t>Audacity</a:t>
            </a:r>
            <a:r>
              <a:rPr lang="ko-KR" altLang="en-US" dirty="0"/>
              <a:t>로 녹음합니다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Audacity</a:t>
            </a:r>
            <a:r>
              <a:rPr lang="ko-KR" altLang="en-US" dirty="0"/>
              <a:t>에서 다양한 효과들을 적용해 봅니다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곡을 </a:t>
            </a:r>
            <a:r>
              <a:rPr lang="en-US" altLang="ko-KR" dirty="0"/>
              <a:t>MP3</a:t>
            </a:r>
            <a:r>
              <a:rPr lang="ko-KR" altLang="en-US" dirty="0"/>
              <a:t>로 내보냅니다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8572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75E5F-9DDD-4CA3-BD8D-33BA583F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작곡 전 구조 짜기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이어서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276517-DBD5-4718-B89D-177C0AB15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48336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악령의 선율 구조</a:t>
            </a:r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pPr lvl="1"/>
            <a:endParaRPr lang="en-US" altLang="ko-KR" dirty="0">
              <a:solidFill>
                <a:schemeClr val="accent1"/>
              </a:solidFill>
            </a:endParaRPr>
          </a:p>
          <a:p>
            <a:r>
              <a:rPr lang="ko-KR" altLang="en-US" dirty="0">
                <a:solidFill>
                  <a:schemeClr val="accent1"/>
                </a:solidFill>
              </a:rPr>
              <a:t>곡 완성 후 분석</a:t>
            </a:r>
            <a:endParaRPr lang="en-US" altLang="ko-KR" dirty="0">
              <a:solidFill>
                <a:schemeClr val="accent1"/>
              </a:solidFill>
            </a:endParaRPr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분까지 </a:t>
            </a:r>
            <a:r>
              <a:rPr lang="en-US" altLang="ko-KR" dirty="0">
                <a:solidFill>
                  <a:schemeClr val="accent1"/>
                </a:solidFill>
              </a:rPr>
              <a:t>D minor</a:t>
            </a:r>
            <a:r>
              <a:rPr lang="ko-KR" altLang="en-US" dirty="0"/>
              <a:t>로 어둡고 음침한 분위기를 형성합니다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분 이후에 </a:t>
            </a:r>
            <a:r>
              <a:rPr lang="en-US" altLang="ko-KR" dirty="0">
                <a:solidFill>
                  <a:schemeClr val="accent1"/>
                </a:solidFill>
              </a:rPr>
              <a:t>D Major</a:t>
            </a:r>
            <a:r>
              <a:rPr lang="ko-KR" altLang="en-US" dirty="0"/>
              <a:t>로 바뀌면서 분위기가 밝아지지만</a:t>
            </a:r>
            <a:r>
              <a:rPr lang="en-US" altLang="ko-KR" dirty="0"/>
              <a:t>, </a:t>
            </a:r>
            <a:r>
              <a:rPr lang="ko-KR" altLang="en-US" dirty="0"/>
              <a:t>화음이 </a:t>
            </a:r>
            <a:r>
              <a:rPr lang="en-US" altLang="ko-KR" dirty="0"/>
              <a:t>D -&gt; Dm -&gt; </a:t>
            </a:r>
            <a:r>
              <a:rPr lang="en-US" altLang="ko-KR" dirty="0" err="1"/>
              <a:t>Daug</a:t>
            </a:r>
            <a:r>
              <a:rPr lang="ko-KR" altLang="en-US" dirty="0"/>
              <a:t>로 바뀌면서 다시 어두워집니다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 즈음에 </a:t>
            </a:r>
            <a:r>
              <a:rPr lang="en-US" altLang="ko-KR" dirty="0"/>
              <a:t>C7add2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(C, D, E, G, B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♭)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o-KR" altLang="en-US" dirty="0"/>
              <a:t>화음을 통해 </a:t>
            </a:r>
            <a:r>
              <a:rPr lang="en-US" altLang="ko-KR" dirty="0"/>
              <a:t>D minor</a:t>
            </a:r>
            <a:r>
              <a:rPr lang="ko-KR" altLang="en-US" dirty="0"/>
              <a:t>에서 </a:t>
            </a:r>
            <a:r>
              <a:rPr lang="en-US" altLang="ko-KR" dirty="0">
                <a:solidFill>
                  <a:schemeClr val="accent1"/>
                </a:solidFill>
              </a:rPr>
              <a:t>F Major</a:t>
            </a:r>
            <a:r>
              <a:rPr lang="ko-KR" altLang="en-US" dirty="0"/>
              <a:t>로 조가 바뀝니다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45</a:t>
            </a:r>
            <a:r>
              <a:rPr lang="ko-KR" altLang="en-US" dirty="0"/>
              <a:t>초가 되면 </a:t>
            </a:r>
            <a:r>
              <a:rPr lang="en-US" altLang="ko-KR" dirty="0"/>
              <a:t>F Major</a:t>
            </a:r>
            <a:r>
              <a:rPr lang="ko-KR" altLang="en-US" dirty="0"/>
              <a:t>에서 </a:t>
            </a:r>
            <a:r>
              <a:rPr lang="en-US" altLang="ko-KR" dirty="0">
                <a:solidFill>
                  <a:schemeClr val="accent1"/>
                </a:solidFill>
              </a:rPr>
              <a:t>F minor</a:t>
            </a:r>
            <a:r>
              <a:rPr lang="ko-KR" altLang="en-US" dirty="0"/>
              <a:t>로 조가 바뀌면서 클라이맥스를 장식합니다</a:t>
            </a:r>
            <a:r>
              <a:rPr lang="en-US" altLang="ko-KR" dirty="0"/>
              <a:t>.</a:t>
            </a:r>
          </a:p>
          <a:p>
            <a:endParaRPr lang="ko-KR" alt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EDA9AD9-008E-1102-949B-EF2793EE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659474"/>
              </p:ext>
            </p:extLst>
          </p:nvPr>
        </p:nvGraphicFramePr>
        <p:xfrm>
          <a:off x="1934028" y="2593340"/>
          <a:ext cx="8127999" cy="14833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7592404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1662938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44960478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036579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99174983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6482934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26199551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6286396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199181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어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두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운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분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위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기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906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A’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어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두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운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분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위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기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607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밝아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졌다가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다시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어둡게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뒤틀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리며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조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바꿈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370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A’’</a:t>
                      </a:r>
                      <a:endParaRPr lang="ko-KR" altLang="en-US" dirty="0"/>
                    </a:p>
                  </a:txBody>
                  <a:tcPr>
                    <a:solidFill>
                      <a:srgbClr val="20435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밝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졌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다가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어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둡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게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끝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98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611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75E5F-9DDD-4CA3-BD8D-33BA583F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악보로 옮기기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276517-DBD5-4718-B89D-177C0AB15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녹음한 멜로디를 들으면서 악보에 똑같이 옮깁니다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저는 </a:t>
            </a:r>
            <a:r>
              <a:rPr lang="en-US" altLang="ko-KR" dirty="0"/>
              <a:t>NWC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악보를 옮기기 전에 노래에 알맞는 박자</a:t>
            </a:r>
            <a:r>
              <a:rPr lang="en-US" altLang="ko-KR" dirty="0"/>
              <a:t>, </a:t>
            </a:r>
            <a:r>
              <a:rPr lang="ko-KR" altLang="en-US" dirty="0"/>
              <a:t>빠르기</a:t>
            </a:r>
            <a:r>
              <a:rPr lang="en-US" altLang="ko-KR" dirty="0"/>
              <a:t>, </a:t>
            </a:r>
            <a:r>
              <a:rPr lang="ko-KR" altLang="en-US" dirty="0"/>
              <a:t>조성 등을 찾아야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음을 듣고 악보에 입력한 다음</a:t>
            </a:r>
            <a:r>
              <a:rPr lang="en-US" altLang="ko-KR" dirty="0"/>
              <a:t>, </a:t>
            </a:r>
            <a:r>
              <a:rPr lang="ko-KR" altLang="en-US" dirty="0"/>
              <a:t>리듬을 맞추어 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절대음감이 부족하다면 피아노 등의 악기나 </a:t>
            </a:r>
            <a:r>
              <a:rPr lang="en-US" altLang="ko-KR" dirty="0"/>
              <a:t>Tuner</a:t>
            </a:r>
            <a:r>
              <a:rPr lang="ko-KR" altLang="en-US" dirty="0"/>
              <a:t>의 도움을 받을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</a:t>
            </a:r>
            <a:r>
              <a:rPr lang="ko-KR" altLang="en-US" dirty="0"/>
              <a:t>에서 구조를 잘 짰다면</a:t>
            </a:r>
            <a:r>
              <a:rPr lang="en-US" altLang="ko-KR" dirty="0"/>
              <a:t> </a:t>
            </a:r>
            <a:r>
              <a:rPr lang="ko-KR" altLang="en-US" dirty="0"/>
              <a:t>노래의 멜로디</a:t>
            </a:r>
            <a:r>
              <a:rPr lang="en-US" altLang="ko-KR" dirty="0"/>
              <a:t> Staff </a:t>
            </a:r>
            <a:r>
              <a:rPr lang="ko-KR" altLang="en-US" dirty="0"/>
              <a:t>한 줄이 처음부터 끝까지 완성되어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악령의 선율 멜로디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F1262E-5D8F-A1E2-CEB7-0ECF606F7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626" y="4480402"/>
            <a:ext cx="7000566" cy="2132292"/>
          </a:xfrm>
          <a:prstGeom prst="rect">
            <a:avLst/>
          </a:prstGeom>
        </p:spPr>
      </p:pic>
      <p:pic>
        <p:nvPicPr>
          <p:cNvPr id="5" name="Melody">
            <a:hlinkClick r:id="" action="ppaction://media"/>
            <a:extLst>
              <a:ext uri="{FF2B5EF4-FFF2-40B4-BE49-F238E27FC236}">
                <a16:creationId xmlns:a16="http://schemas.microsoft.com/office/drawing/2014/main" id="{28107454-9150-4550-31A4-227E0E3E63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43150" y="514759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9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75E5F-9DDD-4CA3-BD8D-33BA583F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잘 어울리는 화음 찾기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276517-DBD5-4718-B89D-177C0AB15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191001"/>
          </a:xfrm>
        </p:spPr>
        <p:txBody>
          <a:bodyPr>
            <a:normAutofit/>
          </a:bodyPr>
          <a:lstStyle/>
          <a:p>
            <a:r>
              <a:rPr lang="ko-KR" altLang="en-US" dirty="0"/>
              <a:t>새로운 </a:t>
            </a:r>
            <a:r>
              <a:rPr lang="en-US" altLang="ko-KR" dirty="0"/>
              <a:t>Staff</a:t>
            </a:r>
            <a:r>
              <a:rPr lang="ko-KR" altLang="en-US" dirty="0"/>
              <a:t>를 만듭니다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이것은 나중에 커서 화음 </a:t>
            </a:r>
            <a:r>
              <a:rPr lang="en-US" altLang="ko-KR" dirty="0"/>
              <a:t>Staff</a:t>
            </a:r>
            <a:r>
              <a:rPr lang="ko-KR" altLang="en-US" dirty="0"/>
              <a:t>가 됩니다</a:t>
            </a:r>
            <a:r>
              <a:rPr lang="en-US" altLang="ko-KR" dirty="0"/>
              <a:t>. </a:t>
            </a:r>
            <a:r>
              <a:rPr lang="ko-KR" altLang="en-US" dirty="0"/>
              <a:t>보통 화음 </a:t>
            </a:r>
            <a:r>
              <a:rPr lang="en-US" altLang="ko-KR" dirty="0"/>
              <a:t>Staff</a:t>
            </a:r>
            <a:r>
              <a:rPr lang="ko-KR" altLang="en-US" dirty="0"/>
              <a:t>에서는 온음표만 사용합니다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화음 </a:t>
            </a:r>
            <a:r>
              <a:rPr lang="en-US" altLang="ko-KR" dirty="0"/>
              <a:t>Staff</a:t>
            </a:r>
            <a:r>
              <a:rPr lang="ko-KR" altLang="en-US" dirty="0"/>
              <a:t>는 곡의 뼈대 역할을 합니다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건물로 치면 철근 기둥에 해당합니다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ko-KR" altLang="en-US" dirty="0"/>
              <a:t>마지막에 곡을 완성하는 단계에서</a:t>
            </a:r>
            <a:r>
              <a:rPr lang="en-US" altLang="ko-KR" dirty="0"/>
              <a:t>, </a:t>
            </a:r>
            <a:r>
              <a:rPr lang="ko-KR" altLang="en-US" dirty="0"/>
              <a:t>화음 </a:t>
            </a:r>
            <a:r>
              <a:rPr lang="en-US" altLang="ko-KR" dirty="0"/>
              <a:t>Staff</a:t>
            </a:r>
            <a:r>
              <a:rPr lang="ko-KR" altLang="en-US" dirty="0"/>
              <a:t>를 제외해도 되고 포함해도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마디의 멜로디에 쓰인 음들 중 </a:t>
            </a:r>
            <a:r>
              <a:rPr lang="en-US" altLang="ko-KR" dirty="0"/>
              <a:t>2~4</a:t>
            </a:r>
            <a:r>
              <a:rPr lang="ko-KR" altLang="en-US" dirty="0"/>
              <a:t>개의 음을 골라 화음을 잡습니다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멜로디에 없던 새로운 음을 화음에 추가해 곡의 분위기를 바꿀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멜로디와 화음을 같이 들어보면서 어색하지는 </a:t>
            </a:r>
            <a:r>
              <a:rPr lang="ko-KR" altLang="en-US" dirty="0" err="1"/>
              <a:t>않은지</a:t>
            </a:r>
            <a:r>
              <a:rPr lang="ko-KR" altLang="en-US" dirty="0"/>
              <a:t> 들어봅니다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화음을 채운 후에</a:t>
            </a:r>
            <a:r>
              <a:rPr lang="en-US" altLang="ko-KR" dirty="0"/>
              <a:t>, </a:t>
            </a:r>
            <a:r>
              <a:rPr lang="ko-KR" altLang="en-US" dirty="0"/>
              <a:t>앞뒤 마디와의 화음 연결이 자연스러운지 들어봅니다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화음 구성에 익숙하지 않다면 </a:t>
            </a:r>
            <a:r>
              <a:rPr lang="en-US" altLang="ko-KR" dirty="0"/>
              <a:t>NWC</a:t>
            </a:r>
            <a:r>
              <a:rPr lang="ko-KR" altLang="en-US" dirty="0"/>
              <a:t>의 </a:t>
            </a:r>
            <a:r>
              <a:rPr lang="en-US" altLang="ko-KR" dirty="0"/>
              <a:t>“</a:t>
            </a:r>
            <a:r>
              <a:rPr lang="ko-KR" altLang="en-US" dirty="0"/>
              <a:t>가사</a:t>
            </a:r>
            <a:r>
              <a:rPr lang="en-US" altLang="ko-KR" dirty="0"/>
              <a:t>(Lyrics)” </a:t>
            </a:r>
            <a:r>
              <a:rPr lang="ko-KR" altLang="en-US" dirty="0"/>
              <a:t>기능을 활용하여</a:t>
            </a:r>
            <a:br>
              <a:rPr lang="en-US" altLang="ko-KR" dirty="0"/>
            </a:br>
            <a:r>
              <a:rPr lang="ko-KR" altLang="en-US" dirty="0"/>
              <a:t>화음 이름과 음이름을 적어 두면 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238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75E5F-9DDD-4CA3-BD8D-33BA583F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잘 어울리는 화음 찾기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이어서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1B10EE81-6EAB-479A-08C9-FC3A2E2CD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악령의 선율 화음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DCEC7-3029-C602-C917-5EEA6615A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349" y="3516611"/>
            <a:ext cx="10173722" cy="30988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A0E3D1E-B6B6-B0F9-D695-408BB953731D}"/>
              </a:ext>
            </a:extLst>
          </p:cNvPr>
          <p:cNvGrpSpPr/>
          <p:nvPr/>
        </p:nvGrpSpPr>
        <p:grpSpPr>
          <a:xfrm>
            <a:off x="2745272" y="2317412"/>
            <a:ext cx="2641600" cy="4023360"/>
            <a:chOff x="2997200" y="2369088"/>
            <a:chExt cx="2641600" cy="431619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D50D295-9516-E7E2-CDEC-AE63B6CB675D}"/>
                </a:ext>
              </a:extLst>
            </p:cNvPr>
            <p:cNvSpPr/>
            <p:nvPr/>
          </p:nvSpPr>
          <p:spPr bwMode="auto">
            <a:xfrm>
              <a:off x="2997200" y="5080000"/>
              <a:ext cx="2641600" cy="1605280"/>
            </a:xfrm>
            <a:prstGeom prst="rect">
              <a:avLst/>
            </a:prstGeom>
            <a:solidFill>
              <a:srgbClr val="D54773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14E15B8-2286-0611-7B02-6D5ADC6197DF}"/>
                </a:ext>
              </a:extLst>
            </p:cNvPr>
            <p:cNvCxnSpPr>
              <a:stCxn id="7" idx="0"/>
              <a:endCxn id="9" idx="2"/>
            </p:cNvCxnSpPr>
            <p:nvPr/>
          </p:nvCxnSpPr>
          <p:spPr bwMode="auto">
            <a:xfrm flipV="1">
              <a:off x="4318000" y="3260567"/>
              <a:ext cx="0" cy="1819432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9A487F-9A8D-654E-C9A7-6A28C14697E6}"/>
                </a:ext>
              </a:extLst>
            </p:cNvPr>
            <p:cNvSpPr txBox="1"/>
            <p:nvPr/>
          </p:nvSpPr>
          <p:spPr>
            <a:xfrm>
              <a:off x="2997200" y="2369088"/>
              <a:ext cx="2641600" cy="89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6"/>
                  </a:solidFill>
                  <a:latin typeface="+mn-ea"/>
                </a:rPr>
                <a:t>Dm</a:t>
              </a:r>
            </a:p>
            <a:p>
              <a:pPr algn="ctr"/>
              <a:r>
                <a:rPr lang="en-US" altLang="ko-KR" sz="2400" dirty="0">
                  <a:solidFill>
                    <a:schemeClr val="accent6"/>
                  </a:solidFill>
                  <a:latin typeface="+mn-ea"/>
                </a:rPr>
                <a:t>(</a:t>
              </a:r>
              <a:r>
                <a:rPr lang="ko-KR" altLang="en-US" sz="2400" dirty="0">
                  <a:solidFill>
                    <a:schemeClr val="accent6"/>
                  </a:solidFill>
                  <a:latin typeface="+mn-ea"/>
                </a:rPr>
                <a:t>레</a:t>
              </a:r>
              <a:r>
                <a:rPr lang="en-US" altLang="ko-KR" sz="2400" dirty="0">
                  <a:solidFill>
                    <a:schemeClr val="accent6"/>
                  </a:solidFill>
                  <a:latin typeface="+mn-ea"/>
                </a:rPr>
                <a:t>, </a:t>
              </a:r>
              <a:r>
                <a:rPr lang="ko-KR" altLang="en-US" sz="2400" dirty="0">
                  <a:solidFill>
                    <a:schemeClr val="accent6"/>
                  </a:solidFill>
                  <a:latin typeface="+mn-ea"/>
                </a:rPr>
                <a:t>파</a:t>
              </a:r>
              <a:r>
                <a:rPr lang="en-US" altLang="ko-KR" sz="2400" dirty="0">
                  <a:solidFill>
                    <a:schemeClr val="accent6"/>
                  </a:solidFill>
                  <a:latin typeface="+mn-ea"/>
                </a:rPr>
                <a:t>, </a:t>
              </a:r>
              <a:r>
                <a:rPr lang="ko-KR" altLang="en-US" sz="2400" dirty="0">
                  <a:solidFill>
                    <a:schemeClr val="accent6"/>
                  </a:solidFill>
                  <a:latin typeface="+mn-ea"/>
                </a:rPr>
                <a:t>라</a:t>
              </a:r>
              <a:r>
                <a:rPr lang="en-US" altLang="ko-KR" sz="2400" dirty="0">
                  <a:solidFill>
                    <a:schemeClr val="accent6"/>
                  </a:solidFill>
                  <a:latin typeface="+mn-ea"/>
                </a:rPr>
                <a:t>)</a:t>
              </a:r>
              <a:endParaRPr lang="ko-KR" altLang="en-US" sz="2400" dirty="0">
                <a:solidFill>
                  <a:schemeClr val="accent6"/>
                </a:solidFill>
                <a:latin typeface="+mn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5573F7C-8E44-6AEE-A8B2-226A99FC8946}"/>
              </a:ext>
            </a:extLst>
          </p:cNvPr>
          <p:cNvGrpSpPr/>
          <p:nvPr/>
        </p:nvGrpSpPr>
        <p:grpSpPr>
          <a:xfrm>
            <a:off x="5539269" y="2317412"/>
            <a:ext cx="2407920" cy="4023360"/>
            <a:chOff x="5791200" y="2369088"/>
            <a:chExt cx="2407920" cy="431619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7C0AAF-C76C-E363-9311-1F007723A819}"/>
                </a:ext>
              </a:extLst>
            </p:cNvPr>
            <p:cNvSpPr/>
            <p:nvPr/>
          </p:nvSpPr>
          <p:spPr bwMode="auto">
            <a:xfrm>
              <a:off x="5791200" y="5080000"/>
              <a:ext cx="2407920" cy="1605280"/>
            </a:xfrm>
            <a:prstGeom prst="rect">
              <a:avLst/>
            </a:prstGeom>
            <a:solidFill>
              <a:schemeClr val="accent5">
                <a:alpha val="50196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A8030D0-8CCF-4D83-C6C5-9AA22811D406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 bwMode="auto">
            <a:xfrm flipV="1">
              <a:off x="6995160" y="3260567"/>
              <a:ext cx="0" cy="1819432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3C9FBF-C080-98A4-2729-2AFB35E09D7B}"/>
                </a:ext>
              </a:extLst>
            </p:cNvPr>
            <p:cNvSpPr txBox="1"/>
            <p:nvPr/>
          </p:nvSpPr>
          <p:spPr>
            <a:xfrm>
              <a:off x="5791200" y="2369088"/>
              <a:ext cx="2407920" cy="89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5"/>
                  </a:solidFill>
                  <a:latin typeface="+mn-ea"/>
                </a:rPr>
                <a:t>Gm</a:t>
              </a:r>
            </a:p>
            <a:p>
              <a:pPr algn="ctr"/>
              <a:r>
                <a:rPr lang="en-US" altLang="ko-KR" sz="2400" dirty="0">
                  <a:solidFill>
                    <a:schemeClr val="accent5"/>
                  </a:solidFill>
                  <a:latin typeface="+mn-ea"/>
                </a:rPr>
                <a:t>(</a:t>
              </a:r>
              <a:r>
                <a:rPr lang="ko-KR" altLang="en-US" sz="2400" dirty="0">
                  <a:solidFill>
                    <a:schemeClr val="accent5"/>
                  </a:solidFill>
                  <a:latin typeface="+mn-ea"/>
                </a:rPr>
                <a:t>솔</a:t>
              </a:r>
              <a:r>
                <a:rPr lang="en-US" altLang="ko-KR" sz="2400" dirty="0">
                  <a:solidFill>
                    <a:schemeClr val="accent5"/>
                  </a:solidFill>
                  <a:latin typeface="+mn-ea"/>
                </a:rPr>
                <a:t>, </a:t>
              </a:r>
              <a:r>
                <a:rPr lang="ko-KR" altLang="en-US" sz="2400" dirty="0">
                  <a:solidFill>
                    <a:schemeClr val="accent5"/>
                  </a:solidFill>
                  <a:latin typeface="+mn-ea"/>
                </a:rPr>
                <a:t>시♭</a:t>
              </a:r>
              <a:r>
                <a:rPr lang="en-US" altLang="ko-KR" sz="2400" dirty="0">
                  <a:solidFill>
                    <a:schemeClr val="accent5"/>
                  </a:solidFill>
                  <a:latin typeface="+mn-ea"/>
                </a:rPr>
                <a:t>, </a:t>
              </a:r>
              <a:r>
                <a:rPr lang="ko-KR" altLang="en-US" sz="2400" dirty="0">
                  <a:solidFill>
                    <a:schemeClr val="accent5"/>
                  </a:solidFill>
                  <a:latin typeface="+mn-ea"/>
                </a:rPr>
                <a:t>레</a:t>
              </a:r>
              <a:r>
                <a:rPr lang="en-US" altLang="ko-KR" sz="2400" dirty="0">
                  <a:solidFill>
                    <a:schemeClr val="accent5"/>
                  </a:solidFill>
                  <a:latin typeface="+mn-ea"/>
                </a:rPr>
                <a:t>)</a:t>
              </a:r>
              <a:endParaRPr lang="ko-KR" altLang="en-US" sz="2400" dirty="0">
                <a:solidFill>
                  <a:schemeClr val="accent5"/>
                </a:solidFill>
                <a:latin typeface="+mn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6B9789A-2A63-FA3A-C6F1-7A074FCEE9E5}"/>
              </a:ext>
            </a:extLst>
          </p:cNvPr>
          <p:cNvGrpSpPr/>
          <p:nvPr/>
        </p:nvGrpSpPr>
        <p:grpSpPr>
          <a:xfrm>
            <a:off x="8148327" y="2317412"/>
            <a:ext cx="1690684" cy="4023360"/>
            <a:chOff x="8415498" y="2369088"/>
            <a:chExt cx="1690684" cy="431619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57F8B8F-FA2F-CA55-6AF9-458A9C802708}"/>
                </a:ext>
              </a:extLst>
            </p:cNvPr>
            <p:cNvSpPr/>
            <p:nvPr/>
          </p:nvSpPr>
          <p:spPr bwMode="auto">
            <a:xfrm>
              <a:off x="8656320" y="5080000"/>
              <a:ext cx="1209040" cy="1605280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AF5960B1-D024-C254-A9DF-31B23FEA93BC}"/>
                </a:ext>
              </a:extLst>
            </p:cNvPr>
            <p:cNvCxnSpPr>
              <a:stCxn id="15" idx="0"/>
              <a:endCxn id="17" idx="2"/>
            </p:cNvCxnSpPr>
            <p:nvPr/>
          </p:nvCxnSpPr>
          <p:spPr bwMode="auto">
            <a:xfrm flipV="1">
              <a:off x="9260840" y="3260567"/>
              <a:ext cx="0" cy="1819432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96EDFE-FAE5-0F64-BA72-9492644C3D38}"/>
                </a:ext>
              </a:extLst>
            </p:cNvPr>
            <p:cNvSpPr txBox="1"/>
            <p:nvPr/>
          </p:nvSpPr>
          <p:spPr>
            <a:xfrm>
              <a:off x="8415498" y="2369088"/>
              <a:ext cx="1690684" cy="89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6"/>
                  </a:solidFill>
                  <a:latin typeface="+mn-ea"/>
                </a:rPr>
                <a:t>Dm</a:t>
              </a:r>
            </a:p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6611163-BDAC-6373-6A13-C92C3464E9A7}"/>
              </a:ext>
            </a:extLst>
          </p:cNvPr>
          <p:cNvGrpSpPr/>
          <p:nvPr/>
        </p:nvGrpSpPr>
        <p:grpSpPr>
          <a:xfrm>
            <a:off x="9420386" y="2317412"/>
            <a:ext cx="2459676" cy="4023360"/>
            <a:chOff x="9672320" y="2369088"/>
            <a:chExt cx="2459676" cy="431619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AD98FC5-B77E-5D05-4A32-B324EFC04F2E}"/>
                </a:ext>
              </a:extLst>
            </p:cNvPr>
            <p:cNvSpPr/>
            <p:nvPr/>
          </p:nvSpPr>
          <p:spPr bwMode="auto">
            <a:xfrm>
              <a:off x="10066497" y="5080000"/>
              <a:ext cx="1668301" cy="1605280"/>
            </a:xfrm>
            <a:prstGeom prst="rect">
              <a:avLst/>
            </a:prstGeom>
            <a:solidFill>
              <a:schemeClr val="accent3">
                <a:alpha val="50196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A7863DB-3F23-E0E4-F01E-A9B4376ADC1F}"/>
                </a:ext>
              </a:extLst>
            </p:cNvPr>
            <p:cNvCxnSpPr>
              <a:cxnSpLocks/>
              <a:stCxn id="19" idx="0"/>
              <a:endCxn id="21" idx="2"/>
            </p:cNvCxnSpPr>
            <p:nvPr/>
          </p:nvCxnSpPr>
          <p:spPr bwMode="auto">
            <a:xfrm flipV="1">
              <a:off x="10900648" y="3260567"/>
              <a:ext cx="1510" cy="1819432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12E81C-BC7D-B294-A05E-D5E6A06BFB5F}"/>
                </a:ext>
              </a:extLst>
            </p:cNvPr>
            <p:cNvSpPr txBox="1"/>
            <p:nvPr/>
          </p:nvSpPr>
          <p:spPr>
            <a:xfrm>
              <a:off x="9672320" y="2369088"/>
              <a:ext cx="2459676" cy="89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err="1">
                  <a:solidFill>
                    <a:schemeClr val="accent3"/>
                  </a:solidFill>
                  <a:latin typeface="+mn-ea"/>
                </a:rPr>
                <a:t>Edim</a:t>
              </a:r>
              <a:endParaRPr lang="en-US" altLang="ko-KR" sz="2400" dirty="0">
                <a:solidFill>
                  <a:schemeClr val="accent3"/>
                </a:solidFill>
                <a:latin typeface="+mn-ea"/>
              </a:endParaRPr>
            </a:p>
            <a:p>
              <a:pPr algn="ctr"/>
              <a:r>
                <a:rPr lang="en-US" altLang="ko-KR" sz="2400" dirty="0">
                  <a:solidFill>
                    <a:schemeClr val="accent3"/>
                  </a:solidFill>
                  <a:latin typeface="+mn-ea"/>
                </a:rPr>
                <a:t>(</a:t>
              </a:r>
              <a:r>
                <a:rPr lang="ko-KR" altLang="en-US" sz="2400" dirty="0">
                  <a:solidFill>
                    <a:schemeClr val="accent3"/>
                  </a:solidFill>
                  <a:latin typeface="+mn-ea"/>
                </a:rPr>
                <a:t>미</a:t>
              </a:r>
              <a:r>
                <a:rPr lang="en-US" altLang="ko-KR" sz="2400" dirty="0">
                  <a:solidFill>
                    <a:schemeClr val="accent3"/>
                  </a:solidFill>
                  <a:latin typeface="+mn-ea"/>
                </a:rPr>
                <a:t>, </a:t>
              </a:r>
              <a:r>
                <a:rPr lang="ko-KR" altLang="en-US" sz="2400" dirty="0">
                  <a:solidFill>
                    <a:schemeClr val="accent3"/>
                  </a:solidFill>
                  <a:latin typeface="+mn-ea"/>
                </a:rPr>
                <a:t>솔</a:t>
              </a:r>
              <a:r>
                <a:rPr lang="en-US" altLang="ko-KR" sz="2400" dirty="0">
                  <a:solidFill>
                    <a:schemeClr val="accent3"/>
                  </a:solidFill>
                  <a:latin typeface="+mn-ea"/>
                </a:rPr>
                <a:t>, </a:t>
              </a:r>
              <a:r>
                <a:rPr lang="ko-KR" altLang="en-US" sz="2400" dirty="0">
                  <a:solidFill>
                    <a:schemeClr val="accent3"/>
                  </a:solidFill>
                  <a:latin typeface="+mn-ea"/>
                </a:rPr>
                <a:t>시♭</a:t>
              </a:r>
              <a:r>
                <a:rPr lang="en-US" altLang="ko-KR" sz="2400" dirty="0">
                  <a:solidFill>
                    <a:schemeClr val="accent3"/>
                  </a:solidFill>
                  <a:latin typeface="+mn-ea"/>
                </a:rPr>
                <a:t>, </a:t>
              </a:r>
              <a:r>
                <a:rPr lang="ko-KR" altLang="en-US" sz="2400" dirty="0">
                  <a:solidFill>
                    <a:schemeClr val="accent3"/>
                  </a:solidFill>
                  <a:latin typeface="+mn-ea"/>
                </a:rPr>
                <a:t>레♭</a:t>
              </a:r>
              <a:r>
                <a:rPr lang="en-US" altLang="ko-KR" sz="2400" dirty="0">
                  <a:solidFill>
                    <a:schemeClr val="accent3"/>
                  </a:solidFill>
                  <a:latin typeface="+mn-ea"/>
                </a:rPr>
                <a:t>)</a:t>
              </a:r>
              <a:endParaRPr lang="ko-KR" altLang="en-US" sz="2400" dirty="0">
                <a:solidFill>
                  <a:schemeClr val="accent3"/>
                </a:solidFill>
                <a:latin typeface="+mn-ea"/>
              </a:endParaRPr>
            </a:p>
          </p:txBody>
        </p:sp>
      </p:grpSp>
      <p:pic>
        <p:nvPicPr>
          <p:cNvPr id="22" name="Chord2">
            <a:hlinkClick r:id="" action="ppaction://media"/>
            <a:extLst>
              <a:ext uri="{FF2B5EF4-FFF2-40B4-BE49-F238E27FC236}">
                <a16:creationId xmlns:a16="http://schemas.microsoft.com/office/drawing/2014/main" id="{65A41581-F6DA-6472-2DE7-9FF04E1244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5929" y="266104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81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8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E340D-F807-4905-B217-077D4FBC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반주 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E3138B-600C-4E62-9C8A-0C3BD4319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19100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새로운 </a:t>
            </a:r>
            <a:r>
              <a:rPr lang="en-US" altLang="ko-KR" sz="2000" dirty="0"/>
              <a:t>Staff</a:t>
            </a:r>
            <a:r>
              <a:rPr lang="ko-KR" altLang="en-US" sz="2000" dirty="0"/>
              <a:t>를 만듭니다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800" dirty="0"/>
              <a:t>이것은 자라서 반주 </a:t>
            </a:r>
            <a:r>
              <a:rPr lang="en-US" altLang="ko-KR" sz="1800" dirty="0"/>
              <a:t>Staff</a:t>
            </a:r>
            <a:r>
              <a:rPr lang="ko-KR" altLang="en-US" sz="1800" dirty="0"/>
              <a:t>가 됩니다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반주는 멜로디보다 낮은 음으로 깔아주는 것이 일반적입니다</a:t>
            </a:r>
            <a:r>
              <a:rPr lang="en-US" altLang="ko-KR" sz="1800" dirty="0"/>
              <a:t>.</a:t>
            </a:r>
          </a:p>
          <a:p>
            <a:r>
              <a:rPr lang="ko-KR" altLang="en-US" sz="2000" dirty="0"/>
              <a:t>반주는 리듬적 패턴의 반복입니다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800" dirty="0"/>
              <a:t>리듬에 따라 곡이 느리고 무겁게 느껴질 수도</a:t>
            </a:r>
            <a:r>
              <a:rPr lang="en-US" altLang="ko-KR" sz="1800" dirty="0"/>
              <a:t>, </a:t>
            </a:r>
            <a:r>
              <a:rPr lang="ko-KR" altLang="en-US" sz="1800" dirty="0"/>
              <a:t>빠르고 흥겹게 느껴질 수도 있습니다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리듬을 한 번 만들어 두고 구간이 바뀔 때까지 이를 반복한 것도 반주가 됩니다</a:t>
            </a:r>
            <a:r>
              <a:rPr lang="en-US" altLang="ko-KR" sz="1800" dirty="0"/>
              <a:t>.</a:t>
            </a:r>
          </a:p>
          <a:p>
            <a:r>
              <a:rPr lang="ko-KR" altLang="en-US" sz="2000" dirty="0"/>
              <a:t>음은 일반적으로 화음에 맞는 음을 사용합니다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800" dirty="0"/>
              <a:t>화음의 각 음을 펼쳐서 만든 반주를 </a:t>
            </a:r>
            <a:r>
              <a:rPr lang="ko-KR" altLang="en-US" sz="1800" dirty="0" err="1"/>
              <a:t>아르페지오</a:t>
            </a:r>
            <a:r>
              <a:rPr lang="en-US" altLang="ko-KR" sz="1800" dirty="0"/>
              <a:t>(Arpeggio)</a:t>
            </a:r>
            <a:r>
              <a:rPr lang="ko-KR" altLang="en-US" sz="1800" dirty="0"/>
              <a:t>라고 부릅니다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 err="1"/>
              <a:t>아르페지오를</a:t>
            </a:r>
            <a:r>
              <a:rPr lang="ko-KR" altLang="en-US" sz="1800" dirty="0"/>
              <a:t> 사용하면 곡이 부드러워지는 효과가 있습니다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반주의 음 높이가 올라가고 내려가는 위치가</a:t>
            </a:r>
            <a:r>
              <a:rPr lang="en-US" altLang="ko-KR" sz="1800" dirty="0"/>
              <a:t>, </a:t>
            </a:r>
            <a:r>
              <a:rPr lang="ko-KR" altLang="en-US" sz="1800" dirty="0"/>
              <a:t>변칙적이지 않고 마디마다 일치하도록 두면 통일감을 형성하는 데 도움이 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7" name="irregularity">
            <a:hlinkClick r:id="" action="ppaction://media"/>
            <a:extLst>
              <a:ext uri="{FF2B5EF4-FFF2-40B4-BE49-F238E27FC236}">
                <a16:creationId xmlns:a16="http://schemas.microsoft.com/office/drawing/2014/main" id="{4E656E0F-ECF3-D4D9-6E52-F99FF66219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55857" y="5941534"/>
            <a:ext cx="487363" cy="4873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E21C51-69DF-5848-1F4C-59384C11F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194" y="5786804"/>
            <a:ext cx="7783377" cy="79682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ADB21BA-10DC-441C-3CFD-8AD18BC3CDFC}"/>
              </a:ext>
            </a:extLst>
          </p:cNvPr>
          <p:cNvSpPr/>
          <p:nvPr/>
        </p:nvSpPr>
        <p:spPr>
          <a:xfrm>
            <a:off x="1958112" y="5859624"/>
            <a:ext cx="3677580" cy="6531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A58E70-C1D2-6C7A-A314-1F4F7BC02335}"/>
              </a:ext>
            </a:extLst>
          </p:cNvPr>
          <p:cNvSpPr/>
          <p:nvPr/>
        </p:nvSpPr>
        <p:spPr>
          <a:xfrm>
            <a:off x="7609209" y="5858643"/>
            <a:ext cx="1730734" cy="65314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A69FD-B716-B074-33DE-B1CB1FBAC059}"/>
              </a:ext>
            </a:extLst>
          </p:cNvPr>
          <p:cNvSpPr txBox="1"/>
          <p:nvPr/>
        </p:nvSpPr>
        <p:spPr>
          <a:xfrm>
            <a:off x="7663308" y="5510699"/>
            <a:ext cx="16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/>
                </a:solidFill>
              </a:rPr>
              <a:t>변칙적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054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E340D-F807-4905-B217-077D4FBC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반주 제작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이어서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E3138B-600C-4E62-9C8A-0C3BD4319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191001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화음을 펼쳐서 반주를 만듭니다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Dm(</a:t>
            </a:r>
            <a:r>
              <a:rPr lang="ko-KR" altLang="en-US" dirty="0">
                <a:solidFill>
                  <a:schemeClr val="accent1"/>
                </a:solidFill>
              </a:rPr>
              <a:t>레 파 라</a:t>
            </a:r>
            <a:r>
              <a:rPr lang="en-US" altLang="ko-KR" dirty="0">
                <a:solidFill>
                  <a:schemeClr val="accent1"/>
                </a:solidFill>
              </a:rPr>
              <a:t>) → </a:t>
            </a:r>
            <a:r>
              <a:rPr lang="ko-KR" altLang="en-US" dirty="0" err="1">
                <a:solidFill>
                  <a:schemeClr val="accent1"/>
                </a:solidFill>
              </a:rPr>
              <a:t>파라레라파라레라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파레라레라파레라</a:t>
            </a:r>
            <a:endParaRPr lang="ko-KR" altLang="en-US" dirty="0">
              <a:solidFill>
                <a:schemeClr val="accent1"/>
              </a:solidFill>
            </a:endParaRPr>
          </a:p>
          <a:p>
            <a:r>
              <a:rPr lang="ko-KR" altLang="en-US" dirty="0">
                <a:solidFill>
                  <a:schemeClr val="accent1"/>
                </a:solidFill>
              </a:rPr>
              <a:t>악기를 변경하고 추가하여 풍성함을 더하였습니다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69E2AD4-3BB0-BDA9-75E5-4E49B60F6CCC}"/>
              </a:ext>
            </a:extLst>
          </p:cNvPr>
          <p:cNvGrpSpPr/>
          <p:nvPr/>
        </p:nvGrpSpPr>
        <p:grpSpPr>
          <a:xfrm>
            <a:off x="1757479" y="3517435"/>
            <a:ext cx="10191925" cy="3088640"/>
            <a:chOff x="2000075" y="3769361"/>
            <a:chExt cx="10191925" cy="308864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7DFC236-E416-F4D1-E85B-A5347EB51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0075" y="3769361"/>
              <a:ext cx="10191925" cy="30886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C417AE-2B78-7BCE-3C87-8F92C6E74B59}"/>
                </a:ext>
              </a:extLst>
            </p:cNvPr>
            <p:cNvSpPr txBox="1"/>
            <p:nvPr/>
          </p:nvSpPr>
          <p:spPr>
            <a:xfrm>
              <a:off x="2529840" y="4521610"/>
              <a:ext cx="924560" cy="33855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+mn-ea"/>
                </a:rPr>
                <a:t>멜로디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E4A3EB-0454-315C-FF7F-6D826F1EFBB8}"/>
                </a:ext>
              </a:extLst>
            </p:cNvPr>
            <p:cNvSpPr txBox="1"/>
            <p:nvPr/>
          </p:nvSpPr>
          <p:spPr>
            <a:xfrm>
              <a:off x="2529840" y="5159541"/>
              <a:ext cx="924560" cy="33855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+mn-ea"/>
                </a:rPr>
                <a:t>반주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0AE568-E185-CECE-F689-78B89ECF8D62}"/>
                </a:ext>
              </a:extLst>
            </p:cNvPr>
            <p:cNvSpPr txBox="1"/>
            <p:nvPr/>
          </p:nvSpPr>
          <p:spPr>
            <a:xfrm>
              <a:off x="2529840" y="5750724"/>
              <a:ext cx="924560" cy="33855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+mn-ea"/>
                </a:rPr>
                <a:t>종 소리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87ED44-5053-8BB6-6D57-0504697827BF}"/>
                </a:ext>
              </a:extLst>
            </p:cNvPr>
            <p:cNvSpPr txBox="1"/>
            <p:nvPr/>
          </p:nvSpPr>
          <p:spPr>
            <a:xfrm>
              <a:off x="2529840" y="6331747"/>
              <a:ext cx="924560" cy="33855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+mn-ea"/>
                </a:rPr>
                <a:t>베이스</a:t>
              </a:r>
            </a:p>
          </p:txBody>
        </p:sp>
      </p:grpSp>
      <p:pic>
        <p:nvPicPr>
          <p:cNvPr id="14" name="Accompaniment2">
            <a:hlinkClick r:id="" action="ppaction://media"/>
            <a:extLst>
              <a:ext uri="{FF2B5EF4-FFF2-40B4-BE49-F238E27FC236}">
                <a16:creationId xmlns:a16="http://schemas.microsoft.com/office/drawing/2014/main" id="{C1A6B805-E30B-2B1F-8D4E-1B371452CF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61637" y="22543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6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56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B44C9-991E-44D4-85A9-68087173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서브멜로디</a:t>
            </a:r>
            <a:r>
              <a:rPr lang="ko-KR" altLang="en-US" dirty="0"/>
              <a:t> 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85F7B4-0390-4BC5-8A93-91F2BA870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서브멜로디를</a:t>
            </a:r>
            <a:r>
              <a:rPr lang="ko-KR" altLang="en-US" dirty="0"/>
              <a:t> 잘 만드는 것이 작곡가의 실력입니다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간단한 노래에서는 멜로디</a:t>
            </a:r>
            <a:r>
              <a:rPr lang="en-US" altLang="ko-KR" dirty="0"/>
              <a:t>, </a:t>
            </a:r>
            <a:r>
              <a:rPr lang="ko-KR" altLang="en-US" dirty="0"/>
              <a:t>화음</a:t>
            </a:r>
            <a:r>
              <a:rPr lang="en-US" altLang="ko-KR" dirty="0"/>
              <a:t>, </a:t>
            </a:r>
            <a:r>
              <a:rPr lang="ko-KR" altLang="en-US" dirty="0"/>
              <a:t>반주만 있어도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그러나 노래의 퀄리티를 높이기 위해 </a:t>
            </a:r>
            <a:r>
              <a:rPr lang="ko-KR" altLang="en-US" dirty="0" err="1"/>
              <a:t>서브멜로디를</a:t>
            </a:r>
            <a:r>
              <a:rPr lang="ko-KR" altLang="en-US" dirty="0"/>
              <a:t> 넣을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서브멜로디는</a:t>
            </a:r>
            <a:r>
              <a:rPr lang="ko-KR" altLang="en-US" dirty="0"/>
              <a:t> 나중에 노래를 되새길 때 가장 인상적인 부분이 될 것입니다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서브멜로디가</a:t>
            </a:r>
            <a:r>
              <a:rPr lang="ko-KR" altLang="en-US" dirty="0"/>
              <a:t> 모든 마디에 있을 필요는 없습니다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서브멜로디의</a:t>
            </a:r>
            <a:r>
              <a:rPr lang="ko-KR" altLang="en-US" dirty="0"/>
              <a:t> 역할은 나와야 할 부분에 나와서 듣는 재미를 더해주는 것입니다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서브멜로디를</a:t>
            </a:r>
            <a:r>
              <a:rPr lang="ko-KR" altLang="en-US" dirty="0"/>
              <a:t> 만들 때는</a:t>
            </a:r>
            <a:endParaRPr lang="en-US" altLang="ko-KR" dirty="0"/>
          </a:p>
          <a:p>
            <a:pPr lvl="1"/>
            <a:r>
              <a:rPr lang="ko-KR" altLang="en-US" dirty="0"/>
              <a:t>멜로디를 만들 때와 마찬가지로</a:t>
            </a:r>
            <a:r>
              <a:rPr lang="en-US" altLang="ko-KR" dirty="0"/>
              <a:t>, </a:t>
            </a:r>
            <a:r>
              <a:rPr lang="ko-KR" altLang="en-US" dirty="0"/>
              <a:t>먼저 악상을 떠올린 뒤 녹음하여 기록합니다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그리고 악보로 옮겨 넣으면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서브멜로디가</a:t>
            </a:r>
            <a:r>
              <a:rPr lang="ko-KR" altLang="en-US" dirty="0"/>
              <a:t> 멜로디와 완벽하게 화음이 맞을 필요는 없지만</a:t>
            </a:r>
            <a:r>
              <a:rPr lang="en-US" altLang="ko-KR" dirty="0"/>
              <a:t>, </a:t>
            </a:r>
            <a:r>
              <a:rPr lang="ko-KR" altLang="en-US" dirty="0"/>
              <a:t>들어갔을 때 잘 어울리면서도 곡의 분위기를 해치지 않아야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17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B44C9-991E-44D4-85A9-68087173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서브멜로디</a:t>
            </a:r>
            <a:r>
              <a:rPr lang="ko-KR" altLang="en-US" dirty="0"/>
              <a:t> 제작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이어서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85F7B4-0390-4BC5-8A93-91F2BA870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악령의 선율에서는 </a:t>
            </a:r>
            <a:r>
              <a:rPr lang="en-US" altLang="ko-KR" dirty="0">
                <a:solidFill>
                  <a:schemeClr val="accent1"/>
                </a:solidFill>
              </a:rPr>
              <a:t>9</a:t>
            </a:r>
            <a:r>
              <a:rPr lang="ko-KR" altLang="en-US" dirty="0">
                <a:solidFill>
                  <a:schemeClr val="accent1"/>
                </a:solidFill>
              </a:rPr>
              <a:t>번째 마디부터 셋잇단음표 리듬의 하프 선율 추가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1B3C24-1FCA-7616-508D-90AE4453130C}"/>
              </a:ext>
            </a:extLst>
          </p:cNvPr>
          <p:cNvGrpSpPr/>
          <p:nvPr/>
        </p:nvGrpSpPr>
        <p:grpSpPr>
          <a:xfrm>
            <a:off x="1799565" y="4002268"/>
            <a:ext cx="10149840" cy="2613136"/>
            <a:chOff x="2042160" y="4244864"/>
            <a:chExt cx="10149840" cy="261313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36387EE-ABB5-55D7-DE9F-622334FF8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2160" y="4244864"/>
              <a:ext cx="10149840" cy="261313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53BCF25-1D6F-DC6F-F4A6-85E477278048}"/>
                </a:ext>
              </a:extLst>
            </p:cNvPr>
            <p:cNvSpPr/>
            <p:nvPr/>
          </p:nvSpPr>
          <p:spPr bwMode="auto">
            <a:xfrm>
              <a:off x="2219416" y="6126164"/>
              <a:ext cx="9728744" cy="701356"/>
            </a:xfrm>
            <a:prstGeom prst="rect">
              <a:avLst/>
            </a:prstGeom>
            <a:solidFill>
              <a:srgbClr val="D54773">
                <a:alpha val="25098"/>
              </a:srgbClr>
            </a:solidFill>
            <a:ln w="38100"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Submelody">
            <a:hlinkClick r:id="" action="ppaction://media"/>
            <a:extLst>
              <a:ext uri="{FF2B5EF4-FFF2-40B4-BE49-F238E27FC236}">
                <a16:creationId xmlns:a16="http://schemas.microsoft.com/office/drawing/2014/main" id="{BD163F74-9CD4-0D5A-7A30-59971D784E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8774" y="274043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27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BDD13-7CC7-4666-8772-8CC564DC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음향적으로 다듬기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5FDF49-B563-4574-B349-A72DC96D5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멜로디</a:t>
            </a:r>
            <a:r>
              <a:rPr lang="en-US" altLang="ko-KR" dirty="0"/>
              <a:t>, </a:t>
            </a:r>
            <a:r>
              <a:rPr lang="ko-KR" altLang="en-US" dirty="0"/>
              <a:t>반주</a:t>
            </a:r>
            <a:r>
              <a:rPr lang="en-US" altLang="ko-KR" dirty="0"/>
              <a:t>, </a:t>
            </a:r>
            <a:r>
              <a:rPr lang="ko-KR" altLang="en-US" dirty="0" err="1"/>
              <a:t>서브멜로디에</a:t>
            </a:r>
            <a:r>
              <a:rPr lang="ko-KR" altLang="en-US" dirty="0"/>
              <a:t> 사용되는 악기를 바꿔 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또한 타악기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드럼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종소리 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나 특별한 효과음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바람 소리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전화벨 소리 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을</a:t>
            </a:r>
            <a:br>
              <a:rPr lang="en-US" altLang="ko-KR" dirty="0"/>
            </a:br>
            <a:r>
              <a:rPr lang="ko-KR" altLang="en-US" dirty="0"/>
              <a:t>추가하면 리듬감을 살리고 분위기를 잡을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셈여림에</a:t>
            </a:r>
            <a:r>
              <a:rPr lang="ko-KR" altLang="en-US" dirty="0"/>
              <a:t> 변화를 주는 것도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페달 기호를 넣으면</a:t>
            </a:r>
            <a:r>
              <a:rPr lang="en-US" altLang="ko-KR" dirty="0"/>
              <a:t>, </a:t>
            </a:r>
            <a:r>
              <a:rPr lang="ko-KR" altLang="en-US" dirty="0"/>
              <a:t>음이 사라지지 않고 남아서 울리는 효과가 생깁니다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불협화음을 중첩하여 음산한 분위기를 만들 때도 페달이 유용합니다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악보 상에서 줄 수 있는 효과와 별개로</a:t>
            </a:r>
            <a:r>
              <a:rPr lang="en-US" altLang="ko-KR" dirty="0"/>
              <a:t>, </a:t>
            </a:r>
            <a:r>
              <a:rPr lang="ko-KR" altLang="en-US" dirty="0"/>
              <a:t>오디오 믹서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(Audacity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를 이용하여</a:t>
            </a:r>
            <a:br>
              <a:rPr lang="en-US" altLang="ko-KR" dirty="0"/>
            </a:br>
            <a:r>
              <a:rPr lang="ko-KR" altLang="en-US" dirty="0"/>
              <a:t>특별한 효과를 줄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제가 자주 사용하는 효과는 </a:t>
            </a:r>
            <a:r>
              <a:rPr lang="ko-KR" altLang="en-US" dirty="0" err="1"/>
              <a:t>리버브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(Reverb) </a:t>
            </a:r>
            <a:r>
              <a:rPr lang="ko-KR" altLang="en-US" dirty="0"/>
              <a:t>효과입니다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리버브</a:t>
            </a:r>
            <a:r>
              <a:rPr lang="ko-KR" altLang="en-US" dirty="0"/>
              <a:t> 효과는 실제 연주회장에서 연주하는 것처럼 울림을 추가하여 곡이</a:t>
            </a:r>
            <a:br>
              <a:rPr lang="en-US" altLang="ko-KR" dirty="0"/>
            </a:br>
            <a:r>
              <a:rPr lang="ko-KR" altLang="en-US" dirty="0"/>
              <a:t>사실적으로 들리도록 만듭니다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623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99C1F-E43F-8720-721C-B8E30317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음향적으로 다듬기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이어서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4F7DD9-D754-C3E2-AACB-6E82C289B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악령의 선율 다듬기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/>
            <a:r>
              <a:rPr lang="ko-KR" altLang="en-US" dirty="0" err="1">
                <a:solidFill>
                  <a:schemeClr val="accent1"/>
                </a:solidFill>
              </a:rPr>
              <a:t>셈여림</a:t>
            </a:r>
            <a:r>
              <a:rPr lang="ko-KR" altLang="en-US" dirty="0">
                <a:solidFill>
                  <a:schemeClr val="accent1"/>
                </a:solidFill>
              </a:rPr>
              <a:t> 기호로 음량 조절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페달을 밟아 음 중첩 효과 추가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/>
            <a:r>
              <a:rPr lang="ko-KR" altLang="en-US" dirty="0" err="1">
                <a:solidFill>
                  <a:schemeClr val="accent1"/>
                </a:solidFill>
              </a:rPr>
              <a:t>리버브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반향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ko-KR" altLang="en-US" dirty="0">
                <a:solidFill>
                  <a:schemeClr val="accent1"/>
                </a:solidFill>
              </a:rPr>
              <a:t>효과</a:t>
            </a:r>
            <a:endParaRPr lang="en-US" altLang="ko-KR" dirty="0">
              <a:solidFill>
                <a:schemeClr val="accent1"/>
              </a:solidFill>
            </a:endParaRPr>
          </a:p>
          <a:p>
            <a:pPr lvl="2"/>
            <a:r>
              <a:rPr lang="ko-KR" altLang="en-US" dirty="0">
                <a:solidFill>
                  <a:schemeClr val="accent1"/>
                </a:solidFill>
              </a:rPr>
              <a:t>음악에 공간감 부여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에코 효과</a:t>
            </a:r>
            <a:endParaRPr lang="en-US" altLang="ko-KR" dirty="0">
              <a:solidFill>
                <a:schemeClr val="accent1"/>
              </a:solidFill>
            </a:endParaRPr>
          </a:p>
          <a:p>
            <a:pPr lvl="2"/>
            <a:r>
              <a:rPr lang="ko-KR" altLang="en-US" dirty="0">
                <a:solidFill>
                  <a:schemeClr val="accent1"/>
                </a:solidFill>
              </a:rPr>
              <a:t>음악에 공간감 부여</a:t>
            </a:r>
            <a:endParaRPr lang="en-US" altLang="ko-KR" dirty="0">
              <a:solidFill>
                <a:schemeClr val="accent1"/>
              </a:solidFill>
            </a:endParaRPr>
          </a:p>
          <a:p>
            <a:pPr lvl="2"/>
            <a:r>
              <a:rPr lang="ko-KR" altLang="en-US" dirty="0">
                <a:solidFill>
                  <a:schemeClr val="accent1"/>
                </a:solidFill>
              </a:rPr>
              <a:t>마왕성의 분위기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폴 스트레치</a:t>
            </a:r>
            <a:endParaRPr lang="en-US" altLang="ko-KR" dirty="0">
              <a:solidFill>
                <a:schemeClr val="accent1"/>
              </a:solidFill>
            </a:endParaRPr>
          </a:p>
          <a:p>
            <a:pPr lvl="2"/>
            <a:r>
              <a:rPr lang="ko-KR" altLang="en-US" dirty="0">
                <a:solidFill>
                  <a:schemeClr val="accent1"/>
                </a:solidFill>
              </a:rPr>
              <a:t>음악의 길이를 늘임</a:t>
            </a:r>
            <a:endParaRPr lang="en-US" altLang="ko-KR" dirty="0">
              <a:solidFill>
                <a:schemeClr val="accent1"/>
              </a:solidFill>
            </a:endParaRPr>
          </a:p>
          <a:p>
            <a:pPr lvl="2"/>
            <a:r>
              <a:rPr lang="ko-KR" altLang="en-US" dirty="0">
                <a:solidFill>
                  <a:schemeClr val="accent1"/>
                </a:solidFill>
              </a:rPr>
              <a:t>무서운 분위기</a:t>
            </a:r>
          </a:p>
        </p:txBody>
      </p:sp>
    </p:spTree>
    <p:extLst>
      <p:ext uri="{BB962C8B-B14F-4D97-AF65-F5344CB8AC3E}">
        <p14:creationId xmlns:p14="http://schemas.microsoft.com/office/powerpoint/2010/main" val="2612493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9D05-1898-40E7-8292-BC859D534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ko-KR" altLang="en-US" dirty="0"/>
              <a:t>오늘 할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684F3-0F41-45E9-A896-8C7F1D12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306078"/>
          </a:xfrm>
        </p:spPr>
        <p:txBody>
          <a:bodyPr>
            <a:normAutofit/>
          </a:bodyPr>
          <a:lstStyle/>
          <a:p>
            <a:r>
              <a:rPr lang="ko-KR" altLang="en-US" dirty="0"/>
              <a:t>멜로디부터 작곡하기</a:t>
            </a:r>
            <a:r>
              <a:rPr lang="en-US" altLang="ko-KR" dirty="0"/>
              <a:t>: </a:t>
            </a:r>
            <a:r>
              <a:rPr lang="ko-KR" altLang="en-US" dirty="0"/>
              <a:t>흐름 읽기</a:t>
            </a:r>
            <a:endParaRPr lang="en-US" altLang="ko-KR" dirty="0"/>
          </a:p>
          <a:p>
            <a:r>
              <a:rPr lang="ko-KR" altLang="en-US" dirty="0"/>
              <a:t>작곡 아이디어</a:t>
            </a:r>
            <a:endParaRPr lang="en-US" altLang="ko-KR" dirty="0"/>
          </a:p>
          <a:p>
            <a:pPr lvl="1"/>
            <a:r>
              <a:rPr lang="ko-KR" altLang="en-US" dirty="0"/>
              <a:t>작곡 전에 생각할 것</a:t>
            </a:r>
            <a:endParaRPr lang="en-US" altLang="ko-KR" dirty="0"/>
          </a:p>
          <a:p>
            <a:pPr lvl="1"/>
            <a:r>
              <a:rPr lang="ko-KR" altLang="en-US" dirty="0"/>
              <a:t>곡에 제한 요소 넣기</a:t>
            </a:r>
            <a:endParaRPr lang="en-US" altLang="ko-KR" dirty="0"/>
          </a:p>
          <a:p>
            <a:r>
              <a:rPr lang="ko-KR" altLang="en-US" dirty="0"/>
              <a:t>텍스처</a:t>
            </a:r>
            <a:endParaRPr lang="en-US" altLang="ko-KR" dirty="0"/>
          </a:p>
          <a:p>
            <a:pPr lvl="1"/>
            <a:r>
              <a:rPr lang="ko-KR" altLang="en-US" dirty="0"/>
              <a:t>단성음악</a:t>
            </a:r>
            <a:r>
              <a:rPr lang="en-US" altLang="ko-KR" dirty="0"/>
              <a:t>, </a:t>
            </a:r>
            <a:r>
              <a:rPr lang="ko-KR" altLang="en-US" dirty="0"/>
              <a:t>다성음악</a:t>
            </a:r>
            <a:r>
              <a:rPr lang="en-US" altLang="ko-KR" dirty="0"/>
              <a:t>, </a:t>
            </a:r>
            <a:r>
              <a:rPr lang="ko-KR" altLang="en-US" dirty="0"/>
              <a:t>화성음악</a:t>
            </a:r>
            <a:endParaRPr lang="en-US" altLang="ko-KR" dirty="0"/>
          </a:p>
          <a:p>
            <a:r>
              <a:rPr lang="ko-KR" altLang="en-US" dirty="0"/>
              <a:t>음계와 조성</a:t>
            </a:r>
            <a:endParaRPr lang="en-US" altLang="ko-KR" dirty="0"/>
          </a:p>
          <a:p>
            <a:pPr lvl="1"/>
            <a:r>
              <a:rPr lang="ko-KR" altLang="en-US" dirty="0"/>
              <a:t>작곡에서의 음계와 조성</a:t>
            </a:r>
            <a:endParaRPr lang="en-US" altLang="ko-KR" dirty="0"/>
          </a:p>
          <a:p>
            <a:pPr lvl="1"/>
            <a:r>
              <a:rPr lang="ko-KR" altLang="en-US" dirty="0"/>
              <a:t>음계 선택 </a:t>
            </a:r>
            <a:r>
              <a:rPr lang="en-US" altLang="ko-KR" dirty="0"/>
              <a:t>/ </a:t>
            </a:r>
            <a:r>
              <a:rPr lang="ko-KR" altLang="en-US" dirty="0"/>
              <a:t>특이한 음계 </a:t>
            </a:r>
            <a:r>
              <a:rPr lang="en-US" altLang="ko-KR" dirty="0"/>
              <a:t>/ </a:t>
            </a:r>
            <a:r>
              <a:rPr lang="ko-KR" altLang="en-US" dirty="0"/>
              <a:t>선법</a:t>
            </a:r>
            <a:endParaRPr lang="en-US" altLang="ko-KR" dirty="0"/>
          </a:p>
          <a:p>
            <a:pPr lvl="1"/>
            <a:r>
              <a:rPr lang="ko-KR" altLang="en-US" dirty="0"/>
              <a:t>조옮김</a:t>
            </a:r>
            <a:r>
              <a:rPr lang="en-US" altLang="ko-KR" dirty="0"/>
              <a:t>,</a:t>
            </a:r>
            <a:r>
              <a:rPr lang="ko-KR" altLang="en-US" dirty="0"/>
              <a:t> 조바꿈</a:t>
            </a:r>
            <a:r>
              <a:rPr lang="en-US" altLang="ko-KR" dirty="0"/>
              <a:t> / </a:t>
            </a:r>
            <a:r>
              <a:rPr lang="ko-KR" altLang="en-US" dirty="0"/>
              <a:t>조바꿈의 필요성</a:t>
            </a:r>
            <a:endParaRPr lang="en-US" altLang="ko-KR" dirty="0"/>
          </a:p>
          <a:p>
            <a:pPr lvl="1"/>
            <a:r>
              <a:rPr lang="ko-KR" altLang="en-US" dirty="0"/>
              <a:t>가까운 조</a:t>
            </a:r>
            <a:r>
              <a:rPr lang="en-US" altLang="ko-KR" dirty="0"/>
              <a:t>, </a:t>
            </a:r>
            <a:r>
              <a:rPr lang="ko-KR" altLang="en-US" dirty="0"/>
              <a:t>먼 조 </a:t>
            </a:r>
            <a:r>
              <a:rPr lang="en-US" altLang="ko-KR" dirty="0"/>
              <a:t>/ </a:t>
            </a:r>
            <a:r>
              <a:rPr lang="ko-KR" altLang="en-US" dirty="0"/>
              <a:t>조를 바꾸는 방법</a:t>
            </a:r>
            <a:r>
              <a:rPr lang="en-US" altLang="ko-KR" dirty="0"/>
              <a:t>, </a:t>
            </a:r>
            <a:r>
              <a:rPr lang="ko-KR" altLang="en-US" dirty="0"/>
              <a:t>효과</a:t>
            </a:r>
            <a:r>
              <a:rPr lang="en-US" altLang="ko-KR" dirty="0"/>
              <a:t>, </a:t>
            </a:r>
            <a:r>
              <a:rPr lang="ko-KR" altLang="en-US" dirty="0"/>
              <a:t>원리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479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5DECA5-6849-4C07-A8D9-5FFAB0BEC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악령의 선율">
            <a:hlinkClick r:id="" action="ppaction://media"/>
            <a:extLst>
              <a:ext uri="{FF2B5EF4-FFF2-40B4-BE49-F238E27FC236}">
                <a16:creationId xmlns:a16="http://schemas.microsoft.com/office/drawing/2014/main" id="{D9D977B6-B991-46FF-807F-98E51CEDB4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7686" y="61078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89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5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6A7C8-AFC1-4E59-AEE5-58005AA8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작곡 마무리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9A330-5E11-4320-B763-F56110B5C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곡을 계속 들어보고 거슬리는 점들을 모두 고치고 나면</a:t>
            </a:r>
            <a:r>
              <a:rPr lang="en-US" altLang="ko-KR" dirty="0"/>
              <a:t>, </a:t>
            </a:r>
            <a:r>
              <a:rPr lang="ko-KR" altLang="en-US" dirty="0"/>
              <a:t>자신만의 음악이 완성됩니다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언제든 거슬리는 점이 있다면 고치세요</a:t>
            </a:r>
            <a:r>
              <a:rPr lang="en-US" altLang="ko-KR" dirty="0">
                <a:solidFill>
                  <a:schemeClr val="accent2"/>
                </a:solidFill>
              </a:rPr>
              <a:t>. </a:t>
            </a:r>
            <a:r>
              <a:rPr lang="ko-KR" altLang="en-US" dirty="0"/>
              <a:t>더 좋은 노래가 만들어질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가사를 넣고 싶다면 가사를 써서 넣어도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노래의 제목을 정합니다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언제나 그렇지만</a:t>
            </a:r>
            <a:r>
              <a:rPr lang="en-US" altLang="ko-KR" dirty="0"/>
              <a:t>, </a:t>
            </a:r>
            <a:r>
              <a:rPr lang="ko-KR" altLang="en-US" dirty="0"/>
              <a:t>제목 정하는 것이 가장 어렵습니다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만든 음악을 </a:t>
            </a:r>
            <a:r>
              <a:rPr lang="en-US" altLang="ko-KR" dirty="0"/>
              <a:t>.mp3 </a:t>
            </a:r>
            <a:r>
              <a:rPr lang="ko-KR" altLang="en-US" dirty="0"/>
              <a:t>파일로 내보냅니다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이때 작곡가 이름</a:t>
            </a:r>
            <a:r>
              <a:rPr lang="en-US" altLang="ko-KR" dirty="0"/>
              <a:t>, </a:t>
            </a:r>
            <a:r>
              <a:rPr lang="ko-KR" altLang="en-US" dirty="0"/>
              <a:t>앨범 이름</a:t>
            </a:r>
            <a:r>
              <a:rPr lang="en-US" altLang="ko-KR" dirty="0"/>
              <a:t>, </a:t>
            </a:r>
            <a:r>
              <a:rPr lang="ko-KR" altLang="en-US" dirty="0"/>
              <a:t>작곡 연도 등을 써넣을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악보로 출력하고 싶다면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여백을 잘 조정하고 제목과 작곡가</a:t>
            </a:r>
            <a:r>
              <a:rPr lang="en-US" altLang="ko-KR" dirty="0"/>
              <a:t>, </a:t>
            </a:r>
            <a:r>
              <a:rPr lang="ko-KR" altLang="en-US" dirty="0"/>
              <a:t>작사가 등을 넣어 </a:t>
            </a:r>
            <a:r>
              <a:rPr lang="en-US" altLang="ko-KR" dirty="0"/>
              <a:t>.pdf </a:t>
            </a:r>
            <a:r>
              <a:rPr lang="ko-KR" altLang="en-US" dirty="0"/>
              <a:t>파일로 출력할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26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AB89D-D80A-425C-96CA-3CFA33B5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작곡 세미나의 과정과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994C6-B000-47E2-92EB-7766374E3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사실 이 작곡 세미나의 목표는</a:t>
            </a:r>
            <a:endParaRPr lang="en-US" altLang="ko-KR" dirty="0"/>
          </a:p>
          <a:p>
            <a:pPr lvl="1"/>
            <a:r>
              <a:rPr lang="ko-KR" altLang="en-US" dirty="0"/>
              <a:t>여러분이 </a:t>
            </a:r>
            <a:r>
              <a:rPr lang="en-US" altLang="ko-KR" dirty="0"/>
              <a:t>“</a:t>
            </a:r>
            <a:r>
              <a:rPr lang="ko-KR" altLang="en-US" dirty="0"/>
              <a:t>멜로디부터 작곡하기</a:t>
            </a:r>
            <a:r>
              <a:rPr lang="en-US" altLang="ko-KR" dirty="0"/>
              <a:t>” </a:t>
            </a:r>
            <a:r>
              <a:rPr lang="ko-KR" altLang="en-US" dirty="0"/>
              <a:t>방법을 익히고 작곡해 볼 수 있도록 하는 것입니다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 세미나에서 다루는 대부분의 내용은 이 목표를 달성하기 위한 것입니다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159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 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3078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C11E28-6A9C-465E-ADFB-F12ED39C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 아이디어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6D02C4B-3A08-46A4-AFAF-692F3BDF2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작곡을 할 때는 구체적인 아이디어가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작곡 아이디어가 멜로디에만 적용되는 것은 아닙니다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어떤 기법을 사용하여 만들지</a:t>
            </a:r>
            <a:endParaRPr lang="en-US" altLang="ko-KR" dirty="0"/>
          </a:p>
          <a:p>
            <a:pPr lvl="1"/>
            <a:r>
              <a:rPr lang="ko-KR" altLang="en-US" dirty="0"/>
              <a:t>어떤 화음 진행을 따르게 할지</a:t>
            </a:r>
            <a:endParaRPr lang="en-US" altLang="ko-KR" dirty="0"/>
          </a:p>
          <a:p>
            <a:pPr lvl="1"/>
            <a:r>
              <a:rPr lang="ko-KR" altLang="en-US" dirty="0"/>
              <a:t>어떤 악기로 어떤 분위기를 표현할지 등</a:t>
            </a:r>
            <a:r>
              <a:rPr lang="en-US" altLang="ko-KR" dirty="0"/>
              <a:t>……</a:t>
            </a:r>
          </a:p>
          <a:p>
            <a:pPr lvl="1"/>
            <a:r>
              <a:rPr lang="ko-KR" altLang="en-US" dirty="0"/>
              <a:t>작곡의 여러 부분에서 상상력을 발휘할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아이디어는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작곡 전</a:t>
            </a:r>
            <a:r>
              <a:rPr lang="ko-KR" altLang="en-US" dirty="0"/>
              <a:t>에 떠오르기도 하고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>
                <a:solidFill>
                  <a:schemeClr val="accent4"/>
                </a:solidFill>
              </a:rPr>
              <a:t>작곡 도중</a:t>
            </a:r>
            <a:r>
              <a:rPr lang="ko-KR" altLang="en-US" dirty="0"/>
              <a:t>에 떠오르기도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작곡 전 아이디어가 꼭 필요하지는 않지만</a:t>
            </a:r>
            <a:r>
              <a:rPr lang="en-US" altLang="ko-KR" dirty="0"/>
              <a:t>, </a:t>
            </a:r>
            <a:r>
              <a:rPr lang="ko-KR" altLang="en-US" dirty="0"/>
              <a:t>있으면 좋은 곡을 만들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02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E2E62-5A82-4EC7-A6D7-272CB4D9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 전에 생각할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A2FE08-F782-4F2E-8C55-2206B04F1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다음과 같은 것들을 </a:t>
            </a:r>
            <a:r>
              <a:rPr lang="ko-KR" altLang="en-US" dirty="0">
                <a:solidFill>
                  <a:schemeClr val="accent1"/>
                </a:solidFill>
              </a:rPr>
              <a:t>작곡 전에 계획</a:t>
            </a:r>
            <a:r>
              <a:rPr lang="ko-KR" altLang="en-US" dirty="0"/>
              <a:t>하고</a:t>
            </a:r>
            <a:r>
              <a:rPr lang="en-US" altLang="ko-KR" dirty="0"/>
              <a:t>,</a:t>
            </a:r>
            <a:r>
              <a:rPr lang="ko-KR" altLang="en-US" dirty="0"/>
              <a:t> 곡 전체에 적용할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곡의 길이                     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: 32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마디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, 64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마디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ko-KR" altLang="en-US" dirty="0"/>
              <a:t>곡의 구조                     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: A -&gt; A’ -&gt; B -&gt; A’’,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캐논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돌림노래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소나타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론도 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ko-KR" altLang="en-US" dirty="0"/>
              <a:t>곡의 장르와 스타일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클래식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재즈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행진곡 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ko-KR" altLang="en-US" dirty="0"/>
              <a:t>사용할 악기                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피아노 독주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사람 목소리 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ko-KR" altLang="en-US" dirty="0"/>
              <a:t>음계                                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온음계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</a:rPr>
              <a:t>온음음계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아랍 음계 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ko-KR" altLang="en-US" dirty="0"/>
              <a:t>분위기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                            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흥겨움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차분함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밝음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어두움 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ko-KR" altLang="en-US" dirty="0"/>
              <a:t>화음 진행                     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: C#sus4 -&gt; 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</a:rPr>
              <a:t>C#m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 -&gt; 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</a:rPr>
              <a:t>Fdim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 -&gt; 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</a:rPr>
              <a:t>Fm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ko-KR" altLang="en-US" dirty="0"/>
              <a:t>조성 변화                     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: E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 minor -&gt; E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 Major -&gt; A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 minor)</a:t>
            </a:r>
          </a:p>
          <a:p>
            <a:pPr lvl="1"/>
            <a:r>
              <a:rPr lang="ko-KR" altLang="en-US" dirty="0"/>
              <a:t>사용할 기법                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: 12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음 기법 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r>
              <a:rPr lang="en-US" altLang="ko-KR" dirty="0">
                <a:hlinkClick r:id="rId2"/>
              </a:rPr>
              <a:t>https://en.wikipedia.org/wiki/Precomposition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424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E2E62-5A82-4EC7-A6D7-272CB4D9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작곡에서의 제한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A2FE08-F782-4F2E-8C55-2206B04F1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작곡 전에 생각한 아이디어들은 작곡을 </a:t>
            </a:r>
            <a:r>
              <a:rPr lang="ko-KR" altLang="en-US" dirty="0">
                <a:solidFill>
                  <a:schemeClr val="accent4"/>
                </a:solidFill>
              </a:rPr>
              <a:t>제한</a:t>
            </a:r>
            <a:r>
              <a:rPr lang="ko-KR" altLang="en-US" dirty="0"/>
              <a:t>하는 요소가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여기서의 </a:t>
            </a:r>
            <a:r>
              <a:rPr lang="ko-KR" altLang="en-US" dirty="0">
                <a:solidFill>
                  <a:schemeClr val="accent4"/>
                </a:solidFill>
              </a:rPr>
              <a:t>제한</a:t>
            </a:r>
            <a:r>
              <a:rPr lang="ko-KR" altLang="en-US" dirty="0"/>
              <a:t>이 부정적인 의미만을 갖지는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제한 요소는</a:t>
            </a:r>
            <a:endParaRPr lang="en-US" altLang="ko-KR" dirty="0"/>
          </a:p>
          <a:p>
            <a:pPr lvl="1"/>
            <a:r>
              <a:rPr lang="ko-KR" altLang="en-US" dirty="0"/>
              <a:t>곡에 통일성을 부여해 줄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곡을 처음에 의도한 대로 만드는 데 도움을 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혹자는</a:t>
            </a:r>
            <a:endParaRPr lang="en-US" altLang="ko-KR" dirty="0"/>
          </a:p>
          <a:p>
            <a:pPr lvl="1"/>
            <a:r>
              <a:rPr lang="ko-KR" altLang="en-US" dirty="0"/>
              <a:t>작곡 전에 제한을 두는 것이 꼭 작곡을 하기 쉽게 만드는 것은 아니라고 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2250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0961792-0CC6-4CF3-94AB-4B9DD5BF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88F183-5E2F-4D3C-AF8E-E0A543E9C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작곡 아이디어</a:t>
            </a:r>
          </a:p>
        </p:txBody>
      </p:sp>
    </p:spTree>
    <p:extLst>
      <p:ext uri="{BB962C8B-B14F-4D97-AF65-F5344CB8AC3E}">
        <p14:creationId xmlns:p14="http://schemas.microsoft.com/office/powerpoint/2010/main" val="2756493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F9D78-289A-4103-B3E0-AD30237A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4F2245-17CB-4EC7-AB4F-4337868BB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텍스처</a:t>
            </a:r>
            <a:r>
              <a:rPr lang="en-US" altLang="ko-KR" dirty="0"/>
              <a:t>(Texture): </a:t>
            </a:r>
            <a:r>
              <a:rPr lang="ko-KR" altLang="en-US" dirty="0"/>
              <a:t>선율</a:t>
            </a:r>
            <a:r>
              <a:rPr lang="en-US" altLang="ko-KR" dirty="0"/>
              <a:t>, </a:t>
            </a:r>
            <a:r>
              <a:rPr lang="ko-KR" altLang="en-US" dirty="0"/>
              <a:t>화성</a:t>
            </a:r>
            <a:r>
              <a:rPr lang="en-US" altLang="ko-KR" dirty="0"/>
              <a:t>, </a:t>
            </a:r>
            <a:r>
              <a:rPr lang="ko-KR" altLang="en-US" dirty="0"/>
              <a:t>템포 등이 어우러져 나타나는 방식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성부</a:t>
            </a:r>
            <a:r>
              <a:rPr lang="en-US" altLang="ko-KR" dirty="0"/>
              <a:t>(Voice): </a:t>
            </a:r>
            <a:r>
              <a:rPr lang="ko-KR" altLang="en-US" dirty="0"/>
              <a:t>같은 소리의 움직임으로 나타나는 선율</a:t>
            </a:r>
            <a:endParaRPr lang="en-US" altLang="ko-KR" dirty="0"/>
          </a:p>
          <a:p>
            <a:pPr lvl="1"/>
            <a:r>
              <a:rPr lang="ko-KR" altLang="en-US" dirty="0"/>
              <a:t>모든 순간에 하나의 목소리로 연주할 수 있는 것을 말합니다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혼자서 모든 음을 부를 수 없다면 두 개 이상의 성부로 이루어진 것입니다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텍스처를 성부에 따라 나눌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2128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F9D78-289A-4103-B3E0-AD30237A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텍스처의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4F2245-17CB-4EC7-AB4F-4337868BB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44603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단성음악</a:t>
            </a:r>
            <a:r>
              <a:rPr lang="en-US" altLang="ko-KR" sz="2000" dirty="0"/>
              <a:t>(Monophony)</a:t>
            </a:r>
          </a:p>
          <a:p>
            <a:pPr lvl="1"/>
            <a:r>
              <a:rPr lang="ko-KR" altLang="en-US" sz="1800" dirty="0" err="1"/>
              <a:t>주선율</a:t>
            </a:r>
            <a:r>
              <a:rPr lang="ko-KR" altLang="en-US" sz="1800" dirty="0"/>
              <a:t> 하나의 성부로만 구성된 음악</a:t>
            </a:r>
            <a:endParaRPr lang="en-US" altLang="ko-KR" sz="1800" dirty="0"/>
          </a:p>
          <a:p>
            <a:pPr lvl="1"/>
            <a:r>
              <a:rPr lang="ko-KR" altLang="en-US" sz="1800" dirty="0"/>
              <a:t>동시에 울리는 음이 존재하지 않으므로 반주나 다른 선율이 함께 나타나지 않음</a:t>
            </a:r>
            <a:endParaRPr lang="en-US" altLang="ko-KR" sz="1800" dirty="0"/>
          </a:p>
          <a:p>
            <a:pPr lvl="1"/>
            <a:r>
              <a:rPr lang="ko-KR" altLang="en-US" sz="1800" dirty="0"/>
              <a:t>중세 시대 음악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바로크 시대 전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o-KR" altLang="en-US" sz="1800" dirty="0"/>
              <a:t>대부분이 여기에 속함</a:t>
            </a:r>
            <a:endParaRPr lang="en-US" altLang="ko-KR" sz="1800" dirty="0"/>
          </a:p>
          <a:p>
            <a:r>
              <a:rPr lang="ko-KR" altLang="en-US" sz="2000" dirty="0"/>
              <a:t>다성음악</a:t>
            </a:r>
            <a:r>
              <a:rPr lang="en-US" altLang="ko-KR" sz="2000" dirty="0"/>
              <a:t>(Polyphony)</a:t>
            </a:r>
          </a:p>
          <a:p>
            <a:pPr lvl="1"/>
            <a:r>
              <a:rPr lang="ko-KR" altLang="en-US" sz="1800" dirty="0"/>
              <a:t>여러 성부로 구성되어 있으며 각 성부가 독립적인 </a:t>
            </a:r>
            <a:r>
              <a:rPr lang="ko-KR" altLang="en-US" sz="1800" dirty="0" err="1"/>
              <a:t>선율로서의</a:t>
            </a:r>
            <a:r>
              <a:rPr lang="ko-KR" altLang="en-US" sz="1800" dirty="0"/>
              <a:t> 기능을 수행할 수 있는 음악</a:t>
            </a:r>
            <a:endParaRPr lang="en-US" altLang="ko-KR" sz="1800" dirty="0"/>
          </a:p>
          <a:p>
            <a:pPr lvl="1"/>
            <a:r>
              <a:rPr lang="ko-KR" altLang="en-US" sz="1800" dirty="0"/>
              <a:t>대위법을 사용하는 캐논</a:t>
            </a:r>
            <a:r>
              <a:rPr lang="en-US" altLang="ko-KR" sz="1800" dirty="0"/>
              <a:t>, </a:t>
            </a:r>
            <a:r>
              <a:rPr lang="ko-KR" altLang="en-US" sz="1800" dirty="0"/>
              <a:t>푸가</a:t>
            </a:r>
            <a:r>
              <a:rPr lang="en-US" altLang="ko-KR" sz="1800" dirty="0"/>
              <a:t> </a:t>
            </a:r>
            <a:r>
              <a:rPr lang="ko-KR" altLang="en-US" sz="1800" dirty="0"/>
              <a:t>등의 돌림노래와</a:t>
            </a:r>
            <a:r>
              <a:rPr lang="en-US" altLang="ko-KR" sz="1800" dirty="0"/>
              <a:t> </a:t>
            </a:r>
            <a:r>
              <a:rPr lang="ko-KR" altLang="en-US" sz="1800" dirty="0"/>
              <a:t>바흐 </a:t>
            </a:r>
            <a:r>
              <a:rPr lang="en-US" altLang="ko-KR" sz="1800" dirty="0"/>
              <a:t>4</a:t>
            </a:r>
            <a:r>
              <a:rPr lang="ko-KR" altLang="en-US" sz="1800" dirty="0"/>
              <a:t>부 합창곡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800" dirty="0" err="1">
                <a:solidFill>
                  <a:schemeClr val="bg2">
                    <a:lumMod val="75000"/>
                  </a:schemeClr>
                </a:solidFill>
              </a:rPr>
              <a:t>코랄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o-KR" altLang="en-US" sz="1800" dirty="0"/>
              <a:t>등이 여기에 속함</a:t>
            </a:r>
            <a:endParaRPr lang="en-US" altLang="ko-KR" sz="1800" dirty="0"/>
          </a:p>
          <a:p>
            <a:r>
              <a:rPr lang="ko-KR" altLang="en-US" sz="2000" dirty="0"/>
              <a:t>화성음악</a:t>
            </a:r>
            <a:r>
              <a:rPr lang="en-US" altLang="ko-KR" sz="2000" dirty="0"/>
              <a:t>(Homophony)</a:t>
            </a:r>
          </a:p>
          <a:p>
            <a:pPr lvl="1"/>
            <a:r>
              <a:rPr lang="ko-KR" altLang="en-US" sz="1800" dirty="0"/>
              <a:t>여러 성부로 구성되어 있으며 그 중 하나의 </a:t>
            </a:r>
            <a:r>
              <a:rPr lang="ko-KR" altLang="en-US" sz="1800" dirty="0" err="1"/>
              <a:t>주선율</a:t>
            </a:r>
            <a:r>
              <a:rPr lang="ko-KR" altLang="en-US" sz="1800" dirty="0"/>
              <a:t> 성부가 두드러지도록 구성된 음악</a:t>
            </a:r>
            <a:endParaRPr lang="en-US" altLang="ko-KR" sz="1800" dirty="0"/>
          </a:p>
          <a:p>
            <a:pPr lvl="1"/>
            <a:r>
              <a:rPr lang="ko-KR" altLang="en-US" sz="1800" dirty="0"/>
              <a:t>주선율이 아닌 성부는 독립적인 </a:t>
            </a:r>
            <a:r>
              <a:rPr lang="ko-KR" altLang="en-US" sz="1800" dirty="0" err="1"/>
              <a:t>선율로서의</a:t>
            </a:r>
            <a:r>
              <a:rPr lang="ko-KR" altLang="en-US" sz="1800" dirty="0"/>
              <a:t> 기능을 하지 못하고 주선율을 화성적으로 뒷받침</a:t>
            </a:r>
            <a:endParaRPr lang="en-US" altLang="ko-KR" sz="1800" dirty="0"/>
          </a:p>
          <a:p>
            <a:pPr lvl="1"/>
            <a:r>
              <a:rPr lang="ko-KR" altLang="en-US" sz="1800" dirty="0"/>
              <a:t>화성법을 사용하는 고전 시대 이후의 음악과 현대 대중음악의 대부분이 여기에 속함</a:t>
            </a:r>
            <a:endParaRPr lang="en-US" altLang="ko-KR" sz="1800" dirty="0"/>
          </a:p>
          <a:p>
            <a:r>
              <a:rPr lang="en-US" altLang="ko-KR" sz="2000" dirty="0">
                <a:hlinkClick r:id="rId2"/>
              </a:rPr>
              <a:t>https://en.wikipedia.org/wiki/Texture_(music)</a:t>
            </a:r>
            <a:r>
              <a:rPr lang="en-US" altLang="ko-K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771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9D05-1898-40E7-8292-BC859D534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ko-KR" altLang="en-US" dirty="0"/>
              <a:t>오늘 할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684F3-0F41-45E9-A896-8C7F1D12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r>
              <a:rPr lang="ko-KR" altLang="en-US" dirty="0"/>
              <a:t>반주</a:t>
            </a:r>
            <a:endParaRPr lang="en-US" altLang="ko-KR" dirty="0"/>
          </a:p>
          <a:p>
            <a:pPr lvl="1"/>
            <a:r>
              <a:rPr lang="ko-KR" altLang="en-US" dirty="0"/>
              <a:t>대중가요의 특징</a:t>
            </a:r>
            <a:endParaRPr lang="en-US" altLang="ko-KR" dirty="0"/>
          </a:p>
          <a:p>
            <a:pPr lvl="1"/>
            <a:r>
              <a:rPr lang="ko-KR" altLang="en-US" dirty="0"/>
              <a:t>작곡에서의 반주</a:t>
            </a:r>
            <a:endParaRPr lang="en-US" altLang="ko-KR" dirty="0"/>
          </a:p>
          <a:p>
            <a:pPr lvl="1"/>
            <a:r>
              <a:rPr lang="ko-KR" altLang="en-US" dirty="0"/>
              <a:t>반주 만드는 법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리듬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박자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악기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ko-KR" altLang="en-US" dirty="0"/>
              <a:t>화음 펼치기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</a:rPr>
              <a:t>아르페지오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ko-KR" altLang="en-US" dirty="0" err="1"/>
              <a:t>알베르티</a:t>
            </a:r>
            <a:r>
              <a:rPr lang="ko-KR" altLang="en-US" dirty="0"/>
              <a:t> 베이스</a:t>
            </a:r>
            <a:endParaRPr lang="en-US" altLang="ko-KR" dirty="0"/>
          </a:p>
          <a:p>
            <a:r>
              <a:rPr lang="ko-KR" altLang="en-US" dirty="0"/>
              <a:t>종지</a:t>
            </a:r>
            <a:endParaRPr lang="en-US" altLang="ko-KR" dirty="0"/>
          </a:p>
          <a:p>
            <a:pPr lvl="1"/>
            <a:r>
              <a:rPr lang="ko-KR" altLang="en-US" dirty="0" err="1"/>
              <a:t>정격종지</a:t>
            </a:r>
            <a:r>
              <a:rPr lang="en-US" altLang="ko-KR" dirty="0"/>
              <a:t>, </a:t>
            </a:r>
            <a:r>
              <a:rPr lang="ko-KR" altLang="en-US" dirty="0" err="1"/>
              <a:t>변격종지</a:t>
            </a:r>
            <a:r>
              <a:rPr lang="en-US" altLang="ko-KR" dirty="0"/>
              <a:t>, </a:t>
            </a:r>
            <a:r>
              <a:rPr lang="ko-KR" altLang="en-US" dirty="0" err="1"/>
              <a:t>속임종지</a:t>
            </a:r>
            <a:r>
              <a:rPr lang="en-US" altLang="ko-KR" dirty="0"/>
              <a:t>, </a:t>
            </a:r>
            <a:r>
              <a:rPr lang="ko-KR" altLang="en-US" dirty="0" err="1"/>
              <a:t>반종지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1568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F9D78-289A-4103-B3E0-AD30237A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텍스처 퀴즈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4F2245-17CB-4EC7-AB4F-4337868BB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4737461" cy="4038600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</a:rPr>
              <a:t>퀴즈</a:t>
            </a:r>
            <a:r>
              <a:rPr lang="en-US" altLang="ko-KR" sz="2400" dirty="0">
                <a:solidFill>
                  <a:schemeClr val="accent2"/>
                </a:solidFill>
              </a:rPr>
              <a:t>) </a:t>
            </a:r>
            <a:r>
              <a:rPr lang="en-US" altLang="ko-KR" dirty="0"/>
              <a:t>Invention 4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어떤 텍스처에 가장 가까운 곡일까요</a:t>
            </a:r>
            <a:r>
              <a:rPr lang="en-US" altLang="ko-KR" dirty="0">
                <a:solidFill>
                  <a:schemeClr val="accent2"/>
                </a:solidFill>
              </a:rPr>
              <a:t>?</a:t>
            </a:r>
          </a:p>
          <a:p>
            <a:pPr marL="617220" lvl="1" indent="-342900">
              <a:buFont typeface="+mj-lt"/>
              <a:buAutoNum type="arabicPeriod"/>
            </a:pPr>
            <a:r>
              <a:rPr lang="ko-KR" altLang="en-US" dirty="0"/>
              <a:t>단성음악</a:t>
            </a:r>
            <a:r>
              <a:rPr lang="en-US" altLang="ko-KR" dirty="0"/>
              <a:t>(monophony)</a:t>
            </a:r>
          </a:p>
          <a:p>
            <a:pPr marL="617220" lvl="1" indent="-342900">
              <a:buFont typeface="+mj-lt"/>
              <a:buAutoNum type="arabicPeriod"/>
            </a:pPr>
            <a:r>
              <a:rPr lang="ko-KR" altLang="en-US" dirty="0"/>
              <a:t>다성음악</a:t>
            </a:r>
            <a:r>
              <a:rPr lang="en-US" altLang="ko-KR" dirty="0"/>
              <a:t>(polyphony)</a:t>
            </a:r>
          </a:p>
          <a:p>
            <a:pPr marL="617220" lvl="1" indent="-342900">
              <a:buFont typeface="+mj-lt"/>
              <a:buAutoNum type="arabicPeriod"/>
            </a:pPr>
            <a:r>
              <a:rPr lang="ko-KR" altLang="en-US" dirty="0"/>
              <a:t>화성음악</a:t>
            </a:r>
            <a:r>
              <a:rPr lang="en-US" altLang="ko-KR" dirty="0"/>
              <a:t>(homophony)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617220" lvl="1" indent="-342900">
              <a:buFont typeface="+mj-lt"/>
              <a:buAutoNum type="arabicPeriod"/>
            </a:pPr>
            <a:endParaRPr lang="en-US" altLang="ko-KR" dirty="0"/>
          </a:p>
          <a:p>
            <a:pPr lvl="1"/>
            <a:r>
              <a:rPr lang="ko-KR" altLang="en-US" dirty="0"/>
              <a:t>악보 출처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https://www.mutopiaproject.org/ftp/BachJS/BWV775/bach-invention-04/bach-invention-04-a4.pdf</a:t>
            </a:r>
            <a:r>
              <a:rPr lang="en-US" altLang="ko-KR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366CF4-D9DF-9CFF-F9C6-AC480A528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462" y="1334278"/>
            <a:ext cx="6072051" cy="5281127"/>
          </a:xfrm>
          <a:prstGeom prst="rect">
            <a:avLst/>
          </a:prstGeom>
        </p:spPr>
      </p:pic>
      <p:pic>
        <p:nvPicPr>
          <p:cNvPr id="6" name="J.S.Bach - Invention No.4">
            <a:hlinkClick r:id="" action="ppaction://media"/>
            <a:extLst>
              <a:ext uri="{FF2B5EF4-FFF2-40B4-BE49-F238E27FC236}">
                <a16:creationId xmlns:a16="http://schemas.microsoft.com/office/drawing/2014/main" id="{2E7076DA-E56B-3C2A-3446-653E37BBE0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25353" y="1570037"/>
            <a:ext cx="487363" cy="48736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4360529-C7F2-5A1A-B59D-C42701D2EE71}"/>
              </a:ext>
            </a:extLst>
          </p:cNvPr>
          <p:cNvSpPr/>
          <p:nvPr/>
        </p:nvSpPr>
        <p:spPr>
          <a:xfrm>
            <a:off x="9722498" y="1846994"/>
            <a:ext cx="2015412" cy="4873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14D71-EBDA-6CC6-9DA0-CCEB86288F07}"/>
              </a:ext>
            </a:extLst>
          </p:cNvPr>
          <p:cNvSpPr txBox="1"/>
          <p:nvPr/>
        </p:nvSpPr>
        <p:spPr>
          <a:xfrm>
            <a:off x="3511731" y="2084925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바흐 작곡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715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BCD8E8F-BBD8-4E41-8C0F-6A5D5132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음계와 조성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D6401E-7E94-4298-8B2B-6812CB665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작곡 아이디어</a:t>
            </a:r>
            <a:endParaRPr lang="en-US" altLang="ko-KR" dirty="0"/>
          </a:p>
          <a:p>
            <a:r>
              <a:rPr lang="ko-KR" altLang="en-US" dirty="0"/>
              <a:t>심화</a:t>
            </a:r>
          </a:p>
        </p:txBody>
      </p:sp>
    </p:spTree>
    <p:extLst>
      <p:ext uri="{BB962C8B-B14F-4D97-AF65-F5344CB8AC3E}">
        <p14:creationId xmlns:p14="http://schemas.microsoft.com/office/powerpoint/2010/main" val="350208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F9D78-289A-4103-B3E0-AD30237A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음계와 조성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4F2245-17CB-4EC7-AB4F-4337868BB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저번 </a:t>
            </a:r>
            <a:r>
              <a:rPr lang="en-US" altLang="ko-KR" dirty="0"/>
              <a:t>1</a:t>
            </a:r>
            <a:r>
              <a:rPr lang="ko-KR" altLang="en-US" dirty="0"/>
              <a:t>주차에서 </a:t>
            </a:r>
            <a:r>
              <a:rPr lang="en-US" altLang="ko-KR" dirty="0"/>
              <a:t>“</a:t>
            </a:r>
            <a:r>
              <a:rPr lang="ko-KR" altLang="en-US" dirty="0"/>
              <a:t>음계와 조성</a:t>
            </a:r>
            <a:r>
              <a:rPr lang="en-US" altLang="ko-KR" dirty="0"/>
              <a:t>”</a:t>
            </a:r>
            <a:r>
              <a:rPr lang="ko-KR" altLang="en-US" dirty="0"/>
              <a:t>을 다뤘습니다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 때는 노래를 듣고 조성을 찾는 것에 집중했습니다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이번에는 작곡 아이디어로써 음계와 조성을 다뤄보려고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작곡할 때 어떤 음계를 사용할 수 있고</a:t>
            </a:r>
            <a:endParaRPr lang="en-US" altLang="ko-KR" dirty="0"/>
          </a:p>
          <a:p>
            <a:pPr lvl="1"/>
            <a:r>
              <a:rPr lang="ko-KR" altLang="en-US" dirty="0"/>
              <a:t>조를 어떻게 바꾸면 좋을지 알아봅시다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713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1584-D538-4477-B59C-12ECDF100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작곡에서의 음계와 조성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7C11-C2DB-4B30-BD3D-BAECB3E54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작곡에서 음계와 조성은 의식의 흐름대로 구성하는 것이 아닙니다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작곡 전이나 작곡 도중에 </a:t>
            </a:r>
            <a:r>
              <a:rPr lang="ko-KR" altLang="en-US" dirty="0">
                <a:solidFill>
                  <a:schemeClr val="accent2"/>
                </a:solidFill>
              </a:rPr>
              <a:t>의도적으로 계획</a:t>
            </a:r>
            <a:r>
              <a:rPr lang="ko-KR" altLang="en-US" dirty="0"/>
              <a:t>해야 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음계와 조성을 잘 선택하면</a:t>
            </a:r>
            <a:endParaRPr lang="en-US" altLang="ko-KR" dirty="0"/>
          </a:p>
          <a:p>
            <a:pPr lvl="1"/>
            <a:r>
              <a:rPr lang="ko-KR" altLang="en-US" dirty="0"/>
              <a:t>곡의 분위기를 원하는 대로 표현할 수 있고</a:t>
            </a:r>
            <a:endParaRPr lang="en-US" altLang="ko-KR" dirty="0"/>
          </a:p>
          <a:p>
            <a:pPr lvl="1"/>
            <a:r>
              <a:rPr lang="ko-KR" altLang="en-US" dirty="0"/>
              <a:t>기존의 다른 곡들과 차별화할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4509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59491-7164-4D34-A676-B0BB2876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 선택 </a:t>
            </a:r>
            <a:r>
              <a:rPr lang="en-US" altLang="ko-KR" dirty="0"/>
              <a:t>- </a:t>
            </a:r>
            <a:r>
              <a:rPr lang="ko-KR" altLang="en-US" dirty="0"/>
              <a:t>온음계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7C888-FFCD-46F4-A316-8B9373A48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467687"/>
          </a:xfrm>
        </p:spPr>
        <p:txBody>
          <a:bodyPr>
            <a:normAutofit/>
          </a:bodyPr>
          <a:lstStyle/>
          <a:p>
            <a:r>
              <a:rPr lang="ko-KR" altLang="en-US" dirty="0"/>
              <a:t>우리가 아는 대부분의 곡은 </a:t>
            </a:r>
            <a:r>
              <a:rPr lang="ko-KR" altLang="en-US" dirty="0">
                <a:solidFill>
                  <a:schemeClr val="accent1"/>
                </a:solidFill>
              </a:rPr>
              <a:t>온음계</a:t>
            </a:r>
            <a:r>
              <a:rPr lang="en-US" altLang="ko-KR" dirty="0">
                <a:solidFill>
                  <a:schemeClr val="accent1"/>
                </a:solidFill>
              </a:rPr>
              <a:t>(Diatonic scale)</a:t>
            </a:r>
            <a:r>
              <a:rPr lang="ko-KR" altLang="en-US" dirty="0"/>
              <a:t>를 따릅니다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곡의 분위기에 따라 장음계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밝음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o-KR" altLang="en-US" dirty="0"/>
              <a:t>또는 </a:t>
            </a:r>
            <a:r>
              <a:rPr lang="ko-KR" altLang="en-US" dirty="0" err="1"/>
              <a:t>단음계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어두움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를 선택할 수 있습니다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장음계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장조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, Major scale)</a:t>
            </a:r>
            <a:r>
              <a:rPr lang="en-US" altLang="ko-KR" dirty="0"/>
              <a:t>: </a:t>
            </a:r>
            <a:r>
              <a:rPr lang="ko-KR" altLang="en-US" dirty="0" err="1"/>
              <a:t>도레미파솔라시도</a:t>
            </a:r>
            <a:endParaRPr lang="en-US" altLang="ko-KR" dirty="0"/>
          </a:p>
          <a:p>
            <a:pPr lvl="2"/>
            <a:r>
              <a:rPr lang="ko-KR" altLang="en-US" dirty="0"/>
              <a:t>자연 </a:t>
            </a:r>
            <a:r>
              <a:rPr lang="ko-KR" altLang="en-US" dirty="0" err="1"/>
              <a:t>단음계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단조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, Natural minor scale)</a:t>
            </a:r>
            <a:r>
              <a:rPr lang="en-US" altLang="ko-KR" dirty="0"/>
              <a:t>: </a:t>
            </a:r>
            <a:r>
              <a:rPr lang="ko-KR" altLang="en-US" dirty="0" err="1"/>
              <a:t>라시도레미파솔라</a:t>
            </a:r>
            <a:endParaRPr lang="en-US" altLang="ko-KR" dirty="0"/>
          </a:p>
          <a:p>
            <a:pPr lvl="1"/>
            <a:r>
              <a:rPr lang="ko-KR" altLang="en-US" dirty="0"/>
              <a:t>온음계를 사용하면 </a:t>
            </a:r>
            <a:r>
              <a:rPr lang="ko-KR" altLang="en-US" dirty="0">
                <a:solidFill>
                  <a:schemeClr val="accent3"/>
                </a:solidFill>
              </a:rPr>
              <a:t>조성이 강한 음악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온음계 곡에서 으뜸음을 어느 음으로 할지는 딱히 중요하지 않습니다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노래의 느낌을 잘 살릴 것 같은 음으로 으뜸음을 정하면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조옮김을 해도 다른 곡이 되지 않습니다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다만 </a:t>
            </a:r>
            <a:r>
              <a:rPr lang="ko-KR" altLang="en-US" dirty="0">
                <a:solidFill>
                  <a:schemeClr val="accent1"/>
                </a:solidFill>
              </a:rPr>
              <a:t>사람이 불러야 하는 곡</a:t>
            </a:r>
            <a:r>
              <a:rPr lang="ko-KR" altLang="en-US" dirty="0"/>
              <a:t>의 경우 가수의 음역대에 맞춰서 으뜸음을 정합니다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710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17BA5-5789-4AEA-897A-250A7AAEF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조옮김과 조바꿈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394B4-F96B-456E-8DEA-9F88E974C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057400"/>
            <a:ext cx="9875519" cy="4038600"/>
          </a:xfrm>
        </p:spPr>
        <p:txBody>
          <a:bodyPr/>
          <a:lstStyle/>
          <a:p>
            <a:r>
              <a:rPr lang="ko-KR" altLang="en-US" dirty="0"/>
              <a:t>조옮김</a:t>
            </a:r>
            <a:r>
              <a:rPr lang="en-US" altLang="ko-KR" dirty="0"/>
              <a:t>(Transposition)</a:t>
            </a:r>
          </a:p>
          <a:p>
            <a:pPr lvl="1"/>
            <a:r>
              <a:rPr lang="ko-KR" altLang="en-US" dirty="0"/>
              <a:t>곡 전체를</a:t>
            </a:r>
            <a:r>
              <a:rPr lang="en-US" altLang="ko-KR" dirty="0"/>
              <a:t>,</a:t>
            </a:r>
            <a:r>
              <a:rPr lang="ko-KR" altLang="en-US" dirty="0"/>
              <a:t> 각 음의 상대적인 음정 관계를 바꾸지 않고 다른 높이로 옮기는 것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B Major</a:t>
            </a:r>
            <a:r>
              <a:rPr lang="ko-KR" altLang="en-US" dirty="0"/>
              <a:t>의 곡을 </a:t>
            </a:r>
            <a:r>
              <a:rPr lang="en-US" altLang="ko-KR" dirty="0"/>
              <a:t>A Major</a:t>
            </a:r>
            <a:r>
              <a:rPr lang="ko-KR" altLang="en-US" dirty="0"/>
              <a:t>로 조옮김</a:t>
            </a:r>
            <a:endParaRPr lang="en-US" altLang="ko-KR" dirty="0"/>
          </a:p>
          <a:p>
            <a:pPr lvl="2"/>
            <a:r>
              <a:rPr lang="ko-KR" altLang="en-US" dirty="0"/>
              <a:t>곡의 본질은 변하지 않습니다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장조에서 단조로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단조에서 장조로 옮기는 것은 조옮김이 아닙니다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lvl="2"/>
            <a:r>
              <a:rPr lang="ko-KR" altLang="en-US" dirty="0"/>
              <a:t>음들의 상대적 음정 관계가 바뀌기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조바꿈</a:t>
            </a:r>
            <a:r>
              <a:rPr lang="en-US" altLang="ko-KR" dirty="0"/>
              <a:t>(Modulation)</a:t>
            </a:r>
          </a:p>
          <a:p>
            <a:pPr lvl="1"/>
            <a:r>
              <a:rPr lang="ko-KR" altLang="en-US" dirty="0"/>
              <a:t>한 조성에서 다른 조성으로 옮겨 가거나 그 조에서 다시 맨 처음 조로 옮겨 가는 것</a:t>
            </a:r>
            <a:endParaRPr lang="en-US" altLang="ko-KR" dirty="0"/>
          </a:p>
          <a:p>
            <a:pPr lvl="1"/>
            <a:r>
              <a:rPr lang="ko-KR" altLang="en-US" dirty="0"/>
              <a:t>한 곡의 시작과 끝에 쓰여 곡의 통일감을 가져오는 조를 </a:t>
            </a:r>
            <a:r>
              <a:rPr lang="ko-KR" altLang="en-US" dirty="0">
                <a:solidFill>
                  <a:schemeClr val="accent3"/>
                </a:solidFill>
              </a:rPr>
              <a:t>으뜸조</a:t>
            </a:r>
            <a:r>
              <a:rPr lang="ko-KR" altLang="en-US" dirty="0"/>
              <a:t>라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조바꿈에 대해서는 </a:t>
            </a:r>
            <a:r>
              <a:rPr lang="ko-KR" altLang="en-US" dirty="0">
                <a:solidFill>
                  <a:schemeClr val="accent1"/>
                </a:solidFill>
                <a:hlinkClick r:id="rId2" action="ppaction://hlinksldjump"/>
              </a:rPr>
              <a:t>잠시 후</a:t>
            </a:r>
            <a:r>
              <a:rPr lang="ko-KR" altLang="en-US" dirty="0">
                <a:solidFill>
                  <a:schemeClr val="accent1"/>
                </a:solidFill>
              </a:rPr>
              <a:t>에 더 자세히 다룹니다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17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23A6C-0458-45BF-9B74-41D752FC9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온음계의 조성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C01B7976-6F67-4A20-87AE-C27516D3C4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2656565"/>
              </p:ext>
            </p:extLst>
          </p:nvPr>
        </p:nvGraphicFramePr>
        <p:xfrm>
          <a:off x="1176336" y="1965960"/>
          <a:ext cx="9872665" cy="4389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71699">
                  <a:extLst>
                    <a:ext uri="{9D8B030D-6E8A-4147-A177-3AD203B41FA5}">
                      <a16:colId xmlns:a16="http://schemas.microsoft.com/office/drawing/2014/main" val="1238793636"/>
                    </a:ext>
                  </a:extLst>
                </a:gridCol>
                <a:gridCol w="3650483">
                  <a:extLst>
                    <a:ext uri="{9D8B030D-6E8A-4147-A177-3AD203B41FA5}">
                      <a16:colId xmlns:a16="http://schemas.microsoft.com/office/drawing/2014/main" val="2191511554"/>
                    </a:ext>
                  </a:extLst>
                </a:gridCol>
                <a:gridCol w="3650483">
                  <a:extLst>
                    <a:ext uri="{9D8B030D-6E8A-4147-A177-3AD203B41FA5}">
                      <a16:colId xmlns:a16="http://schemas.microsoft.com/office/drawing/2014/main" val="825892284"/>
                    </a:ext>
                  </a:extLst>
                </a:gridCol>
              </a:tblGrid>
              <a:tr h="254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조표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장조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단조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2736"/>
                  </a:ext>
                </a:extLst>
              </a:tr>
              <a:tr h="254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조표 없음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 Major      (</a:t>
                      </a:r>
                      <a:r>
                        <a:rPr lang="ko-KR" altLang="en-US" sz="1200" dirty="0"/>
                        <a:t>다장조</a:t>
                      </a:r>
                      <a:r>
                        <a:rPr lang="en-US" altLang="ko-KR" sz="1200" dirty="0"/>
                        <a:t>, C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D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E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F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G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B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C)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 minor       (</a:t>
                      </a:r>
                      <a:r>
                        <a:rPr lang="ko-KR" altLang="en-US" sz="1200" dirty="0"/>
                        <a:t>가단조</a:t>
                      </a:r>
                      <a:r>
                        <a:rPr lang="en-US" altLang="ko-KR" sz="1200" dirty="0"/>
                        <a:t>, A B C D E F G A)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789768"/>
                  </a:ext>
                </a:extLst>
              </a:tr>
              <a:tr h="2546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#  1</a:t>
                      </a:r>
                      <a:r>
                        <a:rPr lang="ko-KR" altLang="en-US" sz="1200" dirty="0"/>
                        <a:t>개 </a:t>
                      </a:r>
                      <a:r>
                        <a:rPr lang="en-US" altLang="ko-KR" sz="1200" dirty="0"/>
                        <a:t>(F#)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 Major      (</a:t>
                      </a:r>
                      <a:r>
                        <a:rPr lang="ko-KR" altLang="en-US" sz="1200" dirty="0" err="1"/>
                        <a:t>사장조</a:t>
                      </a:r>
                      <a:r>
                        <a:rPr lang="en-US" altLang="ko-KR" sz="1200" dirty="0"/>
                        <a:t>, G A B C D E F# G)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E minor       (</a:t>
                      </a:r>
                      <a:r>
                        <a:rPr lang="ko-KR" altLang="en-US" sz="1200" dirty="0"/>
                        <a:t>마단조</a:t>
                      </a:r>
                      <a:r>
                        <a:rPr lang="en-US" altLang="ko-KR" sz="1200" dirty="0"/>
                        <a:t>, E F# G A B C D E)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948876"/>
                  </a:ext>
                </a:extLst>
              </a:tr>
              <a:tr h="2546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#  2</a:t>
                      </a:r>
                      <a:r>
                        <a:rPr lang="ko-KR" altLang="en-US" sz="1200" dirty="0"/>
                        <a:t>개 </a:t>
                      </a:r>
                      <a:r>
                        <a:rPr lang="en-US" altLang="ko-KR" sz="1200" dirty="0"/>
                        <a:t>(F#, C#)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 Major      (</a:t>
                      </a:r>
                      <a:r>
                        <a:rPr lang="ko-KR" altLang="en-US" sz="1200" dirty="0"/>
                        <a:t>라장조</a:t>
                      </a:r>
                      <a:r>
                        <a:rPr lang="en-US" altLang="ko-KR" sz="1200" dirty="0"/>
                        <a:t>, D E F# G A B C# D)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 minor       (</a:t>
                      </a:r>
                      <a:r>
                        <a:rPr lang="ko-KR" altLang="en-US" sz="1200" dirty="0"/>
                        <a:t>나단조</a:t>
                      </a:r>
                      <a:r>
                        <a:rPr lang="en-US" altLang="ko-KR" sz="1200" dirty="0"/>
                        <a:t>, B C# D E F# G A B)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447055"/>
                  </a:ext>
                </a:extLst>
              </a:tr>
              <a:tr h="2546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#  3</a:t>
                      </a:r>
                      <a:r>
                        <a:rPr lang="ko-KR" altLang="en-US" sz="1200" dirty="0"/>
                        <a:t>개 </a:t>
                      </a:r>
                      <a:r>
                        <a:rPr lang="en-US" altLang="ko-KR" sz="1200" dirty="0"/>
                        <a:t>(F#, C#, G#)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 Major      (</a:t>
                      </a:r>
                      <a:r>
                        <a:rPr lang="ko-KR" altLang="en-US" sz="1200" dirty="0"/>
                        <a:t>가장조</a:t>
                      </a:r>
                      <a:r>
                        <a:rPr lang="en-US" altLang="ko-KR" sz="1200" dirty="0"/>
                        <a:t>, A B C# D E F# G# A)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F# minor    (</a:t>
                      </a:r>
                      <a:r>
                        <a:rPr lang="ko-KR" altLang="en-US" sz="1200" dirty="0" err="1"/>
                        <a:t>올림바단조</a:t>
                      </a:r>
                      <a:r>
                        <a:rPr lang="en-US" altLang="ko-KR" sz="1200" dirty="0"/>
                        <a:t>, F# G# A B C# D E F#)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78141"/>
                  </a:ext>
                </a:extLst>
              </a:tr>
              <a:tr h="2546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#  4</a:t>
                      </a:r>
                      <a:r>
                        <a:rPr lang="ko-KR" altLang="en-US" sz="1200" dirty="0"/>
                        <a:t>개 </a:t>
                      </a:r>
                      <a:r>
                        <a:rPr lang="en-US" altLang="ko-KR" sz="1200" dirty="0"/>
                        <a:t>(F#, C#, G#, D#)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E Major      (</a:t>
                      </a:r>
                      <a:r>
                        <a:rPr lang="ko-KR" altLang="en-US" sz="1200" dirty="0"/>
                        <a:t>마장조</a:t>
                      </a:r>
                      <a:r>
                        <a:rPr lang="en-US" altLang="ko-KR" sz="1200" dirty="0"/>
                        <a:t>, E F# G# A B C# D# E)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C# minor    (</a:t>
                      </a:r>
                      <a:r>
                        <a:rPr lang="ko-KR" altLang="en-US" sz="1200" dirty="0" err="1"/>
                        <a:t>올림다단조</a:t>
                      </a:r>
                      <a:r>
                        <a:rPr lang="en-US" altLang="ko-KR" sz="1200" dirty="0"/>
                        <a:t>, C# D# E F# G# A B C#)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68235"/>
                  </a:ext>
                </a:extLst>
              </a:tr>
              <a:tr h="2546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#  5</a:t>
                      </a:r>
                      <a:r>
                        <a:rPr lang="ko-KR" altLang="en-US" sz="1200" dirty="0"/>
                        <a:t>개 </a:t>
                      </a:r>
                      <a:r>
                        <a:rPr lang="en-US" altLang="ko-KR" sz="1200" dirty="0"/>
                        <a:t>(F#, C#, G#, D#, A#)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 Major      (</a:t>
                      </a:r>
                      <a:r>
                        <a:rPr lang="ko-KR" altLang="en-US" sz="1200" dirty="0"/>
                        <a:t>나장조</a:t>
                      </a:r>
                      <a:r>
                        <a:rPr lang="en-US" altLang="ko-KR" sz="1200" dirty="0"/>
                        <a:t>, B C# D# E F# G# A# B)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G# minor    (</a:t>
                      </a:r>
                      <a:r>
                        <a:rPr lang="ko-KR" altLang="en-US" sz="1200" dirty="0"/>
                        <a:t>올림사단조</a:t>
                      </a:r>
                      <a:r>
                        <a:rPr lang="en-US" altLang="ko-KR" sz="1200" dirty="0"/>
                        <a:t>, G# A# B C# D# E F# G#)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342468"/>
                  </a:ext>
                </a:extLst>
              </a:tr>
              <a:tr h="2546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#  6</a:t>
                      </a:r>
                      <a:r>
                        <a:rPr lang="ko-KR" altLang="en-US" sz="1200" dirty="0"/>
                        <a:t>개 </a:t>
                      </a:r>
                      <a:r>
                        <a:rPr lang="en-US" altLang="ko-KR" sz="1200" dirty="0"/>
                        <a:t>(F#, C#, G#, D#, A#, E#)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F# Major   (</a:t>
                      </a:r>
                      <a:r>
                        <a:rPr lang="ko-KR" altLang="en-US" sz="1200" dirty="0" err="1"/>
                        <a:t>올림바장조</a:t>
                      </a:r>
                      <a:r>
                        <a:rPr lang="en-US" altLang="ko-KR" sz="1200" dirty="0"/>
                        <a:t>, F# G# A# B C# D# E# F#)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D# minor    (</a:t>
                      </a:r>
                      <a:r>
                        <a:rPr lang="ko-KR" altLang="en-US" sz="1200" dirty="0" err="1"/>
                        <a:t>올림라단조</a:t>
                      </a:r>
                      <a:r>
                        <a:rPr lang="en-US" altLang="ko-KR" sz="1200" dirty="0"/>
                        <a:t>, D# E# F# G# A# B C# D#)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70624"/>
                  </a:ext>
                </a:extLst>
              </a:tr>
              <a:tr h="2546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#  7</a:t>
                      </a:r>
                      <a:r>
                        <a:rPr lang="ko-KR" altLang="en-US" sz="1200" dirty="0"/>
                        <a:t>개 </a:t>
                      </a:r>
                      <a:r>
                        <a:rPr lang="en-US" altLang="ko-KR" sz="1200" dirty="0"/>
                        <a:t>(F#, C#, G#, D#, A#, E#, B#)</a:t>
                      </a:r>
                      <a:endParaRPr lang="ko-KR" altLang="en-US" sz="1200" dirty="0"/>
                    </a:p>
                  </a:txBody>
                  <a:tcP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C# Major   (</a:t>
                      </a:r>
                      <a:r>
                        <a:rPr lang="ko-KR" altLang="en-US" sz="1200" dirty="0" err="1"/>
                        <a:t>올림다장조</a:t>
                      </a:r>
                      <a:r>
                        <a:rPr lang="en-US" altLang="ko-KR" sz="1200" dirty="0"/>
                        <a:t>, C# D#  E# F# G# A# B# C#)</a:t>
                      </a:r>
                      <a:endParaRPr lang="ko-KR" altLang="en-US" sz="1200" dirty="0"/>
                    </a:p>
                  </a:txBody>
                  <a:tcP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A# minor    (</a:t>
                      </a:r>
                      <a:r>
                        <a:rPr lang="ko-KR" altLang="en-US" sz="1200" dirty="0" err="1"/>
                        <a:t>올림가단조</a:t>
                      </a:r>
                      <a:r>
                        <a:rPr lang="en-US" altLang="ko-KR" sz="1200" dirty="0"/>
                        <a:t>, A# B# C# D# E# F# G# A#)</a:t>
                      </a:r>
                      <a:endParaRPr lang="ko-KR" altLang="en-US" sz="1200" dirty="0"/>
                    </a:p>
                  </a:txBody>
                  <a:tcP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613402"/>
                  </a:ext>
                </a:extLst>
              </a:tr>
              <a:tr h="254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♭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200"/>
                    </a:p>
                  </a:txBody>
                  <a:tcP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F</a:t>
                      </a:r>
                      <a:r>
                        <a:rPr lang="ko-KR" altLang="en-US" sz="1200"/>
                        <a:t> </a:t>
                      </a:r>
                      <a:r>
                        <a:rPr lang="en-US" altLang="ko-KR" sz="1200"/>
                        <a:t>Major       (</a:t>
                      </a:r>
                      <a:r>
                        <a:rPr lang="ko-KR" altLang="en-US" sz="1200"/>
                        <a:t>바장조</a:t>
                      </a:r>
                      <a:r>
                        <a:rPr lang="en-US" altLang="ko-KR" sz="1200"/>
                        <a:t>, F G A 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/>
                        <a:t> C D E F)</a:t>
                      </a:r>
                      <a:endParaRPr lang="ko-KR" altLang="en-US" sz="1200"/>
                    </a:p>
                  </a:txBody>
                  <a:tcP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 minor       (</a:t>
                      </a:r>
                      <a:r>
                        <a:rPr lang="ko-KR" altLang="en-US" sz="1200" dirty="0"/>
                        <a:t>라단조</a:t>
                      </a:r>
                      <a:r>
                        <a:rPr lang="en-US" altLang="ko-KR" sz="1200" dirty="0"/>
                        <a:t>, D E F G A B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C D)</a:t>
                      </a:r>
                      <a:endParaRPr lang="ko-KR" altLang="en-US" sz="1200" dirty="0"/>
                    </a:p>
                  </a:txBody>
                  <a:tcP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98359605"/>
                  </a:ext>
                </a:extLst>
              </a:tr>
              <a:tr h="254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2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개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(B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Major (</a:t>
                      </a:r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+mn-ea"/>
                        </a:rPr>
                        <a:t>내림나장조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B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 C D 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F G A B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 minor       (</a:t>
                      </a:r>
                      <a:r>
                        <a:rPr lang="ko-KR" altLang="en-US" sz="1200" dirty="0"/>
                        <a:t>사단조</a:t>
                      </a:r>
                      <a:r>
                        <a:rPr lang="en-US" altLang="ko-KR" sz="1200" dirty="0"/>
                        <a:t>, G A B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C D 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F G)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304394"/>
                  </a:ext>
                </a:extLst>
              </a:tr>
              <a:tr h="254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3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개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(B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A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Major (</a:t>
                      </a:r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+mn-ea"/>
                        </a:rPr>
                        <a:t>내림마장조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F G A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 B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C D 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 minor       (</a:t>
                      </a:r>
                      <a:r>
                        <a:rPr lang="ko-KR" altLang="en-US" sz="1200" dirty="0"/>
                        <a:t>다단조</a:t>
                      </a:r>
                      <a:r>
                        <a:rPr lang="en-US" altLang="ko-KR" sz="1200" dirty="0"/>
                        <a:t>, C D 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F G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A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B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C)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409544"/>
                  </a:ext>
                </a:extLst>
              </a:tr>
              <a:tr h="254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개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(B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A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D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Major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내림가장조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A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B C D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F G A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 minor       (</a:t>
                      </a:r>
                      <a:r>
                        <a:rPr lang="ko-KR" altLang="en-US" sz="1200" dirty="0" err="1"/>
                        <a:t>바단조</a:t>
                      </a:r>
                      <a:r>
                        <a:rPr lang="en-US" altLang="ko-KR" sz="1200" dirty="0"/>
                        <a:t>, F G A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B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C D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F)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892688"/>
                  </a:ext>
                </a:extLst>
              </a:tr>
              <a:tr h="254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개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(B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A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D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G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Major (</a:t>
                      </a:r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+mn-ea"/>
                        </a:rPr>
                        <a:t>내림라장조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D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F G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A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B C D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minor (</a:t>
                      </a:r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+mn-ea"/>
                        </a:rPr>
                        <a:t>내림나단조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B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C D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F G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A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B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266667"/>
                  </a:ext>
                </a:extLst>
              </a:tr>
              <a:tr h="254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6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개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(B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A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D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G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C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G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Major 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내림사장조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G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A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B C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D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F G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minor (</a:t>
                      </a:r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+mn-ea"/>
                        </a:rPr>
                        <a:t>내림마단조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F G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A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B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C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D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437389"/>
                  </a:ext>
                </a:extLst>
              </a:tr>
              <a:tr h="254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7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개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(B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A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D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G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C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F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Major (</a:t>
                      </a:r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+mn-ea"/>
                        </a:rPr>
                        <a:t>내림다장조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C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D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F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G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A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B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C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minor (</a:t>
                      </a:r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+mn-ea"/>
                        </a:rPr>
                        <a:t>내림가단조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, A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B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C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D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F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G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A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896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87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3AC18-0E3C-47E7-9F61-A3CCC1DEB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온음계의 조성</a:t>
            </a:r>
          </a:p>
        </p:txBody>
      </p:sp>
      <p:pic>
        <p:nvPicPr>
          <p:cNvPr id="4" name="Picture 4" descr="Circle of fifths deluxe 4.svg">
            <a:extLst>
              <a:ext uri="{FF2B5EF4-FFF2-40B4-BE49-F238E27FC236}">
                <a16:creationId xmlns:a16="http://schemas.microsoft.com/office/drawing/2014/main" id="{21735224-ADD5-407F-B501-EBF6CA276E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515" y="1604884"/>
            <a:ext cx="4943632" cy="494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24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8FA69-24FF-4051-B3E5-0466D2A5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 선택 </a:t>
            </a:r>
            <a:r>
              <a:rPr lang="en-US" altLang="ko-KR" dirty="0"/>
              <a:t>– </a:t>
            </a:r>
            <a:r>
              <a:rPr lang="ko-KR" altLang="en-US" dirty="0"/>
              <a:t>현대 선법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1829D3-F585-4139-A4BB-C3939CA32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357048"/>
          </a:xfrm>
        </p:spPr>
        <p:txBody>
          <a:bodyPr>
            <a:normAutofit/>
          </a:bodyPr>
          <a:lstStyle/>
          <a:p>
            <a:r>
              <a:rPr lang="ko-KR" altLang="en-US" dirty="0"/>
              <a:t>선법</a:t>
            </a:r>
            <a:r>
              <a:rPr lang="en-US" altLang="ko-KR" dirty="0"/>
              <a:t>(Mode): </a:t>
            </a:r>
            <a:r>
              <a:rPr lang="ko-KR" altLang="en-US" dirty="0"/>
              <a:t>선율적 특징의 집합과 연관된 음계의 유형</a:t>
            </a:r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가지 현대 선법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도 레 미 파 솔 라 시 도 </a:t>
            </a:r>
            <a:r>
              <a:rPr lang="en-US" altLang="ko-KR" dirty="0"/>
              <a:t>(Ionian mode)</a:t>
            </a:r>
          </a:p>
          <a:p>
            <a:pPr lvl="2"/>
            <a:r>
              <a:rPr lang="ko-KR" altLang="en-US" dirty="0"/>
              <a:t>모두가 잘 아는 </a:t>
            </a:r>
            <a:r>
              <a:rPr lang="ko-KR" altLang="en-US" dirty="0">
                <a:solidFill>
                  <a:schemeClr val="accent3"/>
                </a:solidFill>
              </a:rPr>
              <a:t>장음계</a:t>
            </a:r>
            <a:endParaRPr lang="en-US" altLang="ko-KR" dirty="0">
              <a:solidFill>
                <a:schemeClr val="accent3"/>
              </a:solidFill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레 미 파 솔 라 </a:t>
            </a:r>
            <a:r>
              <a:rPr lang="ko-KR" altLang="en-US" dirty="0">
                <a:solidFill>
                  <a:schemeClr val="accent2"/>
                </a:solidFill>
              </a:rPr>
              <a:t>시</a:t>
            </a:r>
            <a:r>
              <a:rPr lang="ko-KR" altLang="en-US" dirty="0"/>
              <a:t> 도 레 </a:t>
            </a:r>
            <a:r>
              <a:rPr lang="en-US" altLang="ko-KR" dirty="0"/>
              <a:t>/ </a:t>
            </a:r>
            <a:r>
              <a:rPr lang="ko-KR" altLang="en-US" dirty="0"/>
              <a:t>도 레 미</a:t>
            </a:r>
            <a:r>
              <a:rPr lang="en-US" altLang="ko-KR" dirty="0">
                <a:latin typeface="맑은 고딕" panose="020B0503020000020004" pitchFamily="50" charset="-127"/>
              </a:rPr>
              <a:t>♭ </a:t>
            </a:r>
            <a:r>
              <a:rPr lang="ko-KR" altLang="en-US" dirty="0">
                <a:latin typeface="맑은 고딕" panose="020B0503020000020004" pitchFamily="50" charset="-127"/>
              </a:rPr>
              <a:t>파 솔 </a:t>
            </a:r>
            <a:r>
              <a:rPr lang="ko-KR" altLang="en-US" dirty="0">
                <a:solidFill>
                  <a:schemeClr val="accent2"/>
                </a:solidFill>
                <a:latin typeface="맑은 고딕" panose="020B0503020000020004" pitchFamily="50" charset="-127"/>
              </a:rPr>
              <a:t>라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</a:rPr>
              <a:t>시</a:t>
            </a:r>
            <a:r>
              <a:rPr lang="en-US" altLang="ko-KR" dirty="0">
                <a:latin typeface="맑은 고딕" panose="020B0503020000020004" pitchFamily="50" charset="-127"/>
              </a:rPr>
              <a:t>♭</a:t>
            </a:r>
            <a:r>
              <a:rPr lang="ko-KR" altLang="en-US" dirty="0">
                <a:latin typeface="맑은 고딕" panose="020B0503020000020004" pitchFamily="50" charset="-127"/>
              </a:rPr>
              <a:t> 도 </a:t>
            </a:r>
            <a:r>
              <a:rPr lang="en-US" altLang="ko-KR" dirty="0"/>
              <a:t>(Dorian mode)</a:t>
            </a:r>
          </a:p>
          <a:p>
            <a:pPr lvl="2"/>
            <a:r>
              <a:rPr lang="ko-KR" altLang="en-US" dirty="0"/>
              <a:t>으뜸음 </a:t>
            </a:r>
            <a:r>
              <a:rPr lang="en-US" altLang="ko-KR" dirty="0"/>
              <a:t>‘</a:t>
            </a:r>
            <a:r>
              <a:rPr lang="ko-KR" altLang="en-US" dirty="0"/>
              <a:t>레</a:t>
            </a:r>
            <a:r>
              <a:rPr lang="en-US" altLang="ko-KR" dirty="0"/>
              <a:t>’</a:t>
            </a:r>
            <a:r>
              <a:rPr lang="ko-KR" altLang="en-US" dirty="0"/>
              <a:t>가 </a:t>
            </a:r>
            <a:r>
              <a:rPr lang="en-US" altLang="ko-KR" dirty="0"/>
              <a:t>D</a:t>
            </a:r>
            <a:r>
              <a:rPr lang="ko-KR" altLang="en-US" dirty="0"/>
              <a:t>일 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3"/>
                </a:solidFill>
              </a:rPr>
              <a:t>D</a:t>
            </a:r>
            <a:r>
              <a:rPr lang="ko-KR" altLang="en-US" dirty="0">
                <a:solidFill>
                  <a:schemeClr val="accent3"/>
                </a:solidFill>
              </a:rPr>
              <a:t> </a:t>
            </a:r>
            <a:r>
              <a:rPr lang="en-US" altLang="ko-KR" dirty="0">
                <a:solidFill>
                  <a:schemeClr val="accent3"/>
                </a:solidFill>
              </a:rPr>
              <a:t>minor(</a:t>
            </a:r>
            <a:r>
              <a:rPr lang="ko-KR" altLang="en-US" dirty="0">
                <a:solidFill>
                  <a:schemeClr val="accent3"/>
                </a:solidFill>
              </a:rPr>
              <a:t>라단조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  <a:r>
              <a:rPr lang="ko-KR" altLang="en-US" dirty="0">
                <a:solidFill>
                  <a:schemeClr val="accent3"/>
                </a:solidFill>
              </a:rPr>
              <a:t>와 유사</a:t>
            </a:r>
            <a:r>
              <a:rPr lang="ko-KR" altLang="en-US" dirty="0"/>
              <a:t>하지만 </a:t>
            </a:r>
            <a:r>
              <a:rPr lang="en-US" altLang="ko-KR" dirty="0">
                <a:solidFill>
                  <a:schemeClr val="accent2"/>
                </a:solidFill>
              </a:rPr>
              <a:t>6</a:t>
            </a:r>
            <a:r>
              <a:rPr lang="ko-KR" altLang="en-US" dirty="0">
                <a:solidFill>
                  <a:schemeClr val="accent2"/>
                </a:solidFill>
              </a:rPr>
              <a:t>음</a:t>
            </a:r>
            <a:r>
              <a:rPr lang="ko-KR" altLang="en-US" dirty="0"/>
              <a:t>이 단</a:t>
            </a:r>
            <a:r>
              <a:rPr lang="en-US" altLang="ko-KR" dirty="0"/>
              <a:t>6</a:t>
            </a:r>
            <a:r>
              <a:rPr lang="ko-KR" altLang="en-US" dirty="0"/>
              <a:t>도</a:t>
            </a:r>
            <a:r>
              <a:rPr lang="en-US" altLang="ko-KR" dirty="0"/>
              <a:t>(B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대신 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</a:t>
            </a:r>
            <a:r>
              <a:rPr lang="ko-KR" altLang="en-US" dirty="0"/>
              <a:t>서</a:t>
            </a:r>
            <a:br>
              <a:rPr lang="en-US" altLang="ko-KR" dirty="0"/>
            </a:br>
            <a:r>
              <a:rPr lang="en-US" altLang="ko-KR" dirty="0"/>
              <a:t>G Major </a:t>
            </a:r>
            <a:r>
              <a:rPr lang="ko-KR" altLang="en-US" dirty="0"/>
              <a:t>느낌도 나는 음계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미 </a:t>
            </a:r>
            <a:r>
              <a:rPr lang="ko-KR" altLang="en-US" dirty="0">
                <a:solidFill>
                  <a:schemeClr val="accent2"/>
                </a:solidFill>
              </a:rPr>
              <a:t>파</a:t>
            </a:r>
            <a:r>
              <a:rPr lang="ko-KR" altLang="en-US" dirty="0"/>
              <a:t> 솔 라 시 도 레 미 </a:t>
            </a:r>
            <a:r>
              <a:rPr lang="en-US" altLang="ko-KR" dirty="0"/>
              <a:t>/ </a:t>
            </a:r>
            <a:r>
              <a:rPr lang="ko-KR" altLang="en-US" dirty="0"/>
              <a:t>도 </a:t>
            </a:r>
            <a:r>
              <a:rPr lang="ko-KR" altLang="en-US" dirty="0">
                <a:solidFill>
                  <a:schemeClr val="accent2"/>
                </a:solidFill>
              </a:rPr>
              <a:t>레</a:t>
            </a:r>
            <a:r>
              <a:rPr lang="en-US" altLang="ko-KR" dirty="0">
                <a:solidFill>
                  <a:schemeClr val="accent2"/>
                </a:solidFill>
                <a:latin typeface="맑은 고딕" panose="020B0503020000020004" pitchFamily="50" charset="-127"/>
              </a:rPr>
              <a:t>♭ </a:t>
            </a:r>
            <a:r>
              <a:rPr lang="ko-KR" altLang="en-US" dirty="0">
                <a:latin typeface="맑은 고딕" panose="020B0503020000020004" pitchFamily="50" charset="-127"/>
              </a:rPr>
              <a:t>미</a:t>
            </a:r>
            <a:r>
              <a:rPr lang="en-US" altLang="ko-KR" dirty="0">
                <a:latin typeface="맑은 고딕" panose="020B0503020000020004" pitchFamily="50" charset="-127"/>
              </a:rPr>
              <a:t>♭ </a:t>
            </a:r>
            <a:r>
              <a:rPr lang="ko-KR" altLang="en-US" dirty="0">
                <a:latin typeface="맑은 고딕" panose="020B0503020000020004" pitchFamily="50" charset="-127"/>
              </a:rPr>
              <a:t>파 솔 라</a:t>
            </a:r>
            <a:r>
              <a:rPr lang="en-US" altLang="ko-KR" dirty="0">
                <a:latin typeface="맑은 고딕" panose="020B0503020000020004" pitchFamily="50" charset="-127"/>
              </a:rPr>
              <a:t>♭ </a:t>
            </a:r>
            <a:r>
              <a:rPr lang="ko-KR" altLang="en-US" dirty="0">
                <a:latin typeface="맑은 고딕" panose="020B0503020000020004" pitchFamily="50" charset="-127"/>
              </a:rPr>
              <a:t>시</a:t>
            </a:r>
            <a:r>
              <a:rPr lang="en-US" altLang="ko-KR" dirty="0">
                <a:latin typeface="맑은 고딕" panose="020B0503020000020004" pitchFamily="50" charset="-127"/>
              </a:rPr>
              <a:t>♭ </a:t>
            </a:r>
            <a:r>
              <a:rPr lang="ko-KR" altLang="en-US" dirty="0">
                <a:latin typeface="맑은 고딕" panose="020B0503020000020004" pitchFamily="50" charset="-127"/>
              </a:rPr>
              <a:t>도</a:t>
            </a:r>
            <a:r>
              <a:rPr lang="ko-KR" altLang="en-US" dirty="0"/>
              <a:t> </a:t>
            </a:r>
            <a:r>
              <a:rPr lang="en-US" altLang="ko-KR" dirty="0"/>
              <a:t>(Phrygian mode)</a:t>
            </a:r>
          </a:p>
          <a:p>
            <a:pPr lvl="2"/>
            <a:r>
              <a:rPr lang="ko-KR" altLang="en-US" dirty="0"/>
              <a:t>으뜸음 </a:t>
            </a:r>
            <a:r>
              <a:rPr lang="en-US" altLang="ko-KR" dirty="0"/>
              <a:t>‘</a:t>
            </a:r>
            <a:r>
              <a:rPr lang="ko-KR" altLang="en-US" dirty="0"/>
              <a:t>미</a:t>
            </a:r>
            <a:r>
              <a:rPr lang="en-US" altLang="ko-KR" dirty="0"/>
              <a:t>’</a:t>
            </a:r>
            <a:r>
              <a:rPr lang="ko-KR" altLang="en-US" dirty="0"/>
              <a:t>가 </a:t>
            </a:r>
            <a:r>
              <a:rPr lang="en-US" altLang="ko-KR" dirty="0"/>
              <a:t>E</a:t>
            </a:r>
            <a:r>
              <a:rPr lang="ko-KR" altLang="en-US" dirty="0"/>
              <a:t>일 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3"/>
                </a:solidFill>
              </a:rPr>
              <a:t>E minor(</a:t>
            </a:r>
            <a:r>
              <a:rPr lang="ko-KR" altLang="en-US" dirty="0">
                <a:solidFill>
                  <a:schemeClr val="accent3"/>
                </a:solidFill>
              </a:rPr>
              <a:t>마단조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  <a:r>
              <a:rPr lang="ko-KR" altLang="en-US" dirty="0">
                <a:solidFill>
                  <a:schemeClr val="accent3"/>
                </a:solidFill>
              </a:rPr>
              <a:t>와</a:t>
            </a:r>
            <a:r>
              <a:rPr lang="en-US" altLang="ko-KR" dirty="0">
                <a:solidFill>
                  <a:schemeClr val="accent3"/>
                </a:solidFill>
              </a:rPr>
              <a:t> </a:t>
            </a:r>
            <a:r>
              <a:rPr lang="ko-KR" altLang="en-US" dirty="0">
                <a:solidFill>
                  <a:schemeClr val="accent3"/>
                </a:solidFill>
              </a:rPr>
              <a:t>유사</a:t>
            </a:r>
            <a:r>
              <a:rPr lang="ko-KR" altLang="en-US" dirty="0"/>
              <a:t>하지만 </a:t>
            </a:r>
            <a:r>
              <a:rPr lang="en-US" altLang="ko-KR" dirty="0">
                <a:solidFill>
                  <a:schemeClr val="accent2"/>
                </a:solidFill>
              </a:rPr>
              <a:t>2</a:t>
            </a:r>
            <a:r>
              <a:rPr lang="ko-KR" altLang="en-US" dirty="0">
                <a:solidFill>
                  <a:schemeClr val="accent2"/>
                </a:solidFill>
              </a:rPr>
              <a:t>음</a:t>
            </a:r>
            <a:r>
              <a:rPr lang="ko-KR" altLang="en-US" dirty="0"/>
              <a:t>이 장</a:t>
            </a:r>
            <a:r>
              <a:rPr lang="en-US" altLang="ko-KR" dirty="0"/>
              <a:t>2</a:t>
            </a:r>
            <a:r>
              <a:rPr lang="ko-KR" altLang="en-US" dirty="0"/>
              <a:t>도</a:t>
            </a:r>
            <a:r>
              <a:rPr lang="en-US" altLang="ko-KR" dirty="0"/>
              <a:t>(F#)</a:t>
            </a:r>
            <a:r>
              <a:rPr lang="ko-KR" altLang="en-US" dirty="0"/>
              <a:t> 대신 단</a:t>
            </a:r>
            <a:r>
              <a:rPr lang="en-US" altLang="ko-KR" dirty="0"/>
              <a:t>2</a:t>
            </a:r>
            <a:r>
              <a:rPr lang="ko-KR" altLang="en-US" dirty="0"/>
              <a:t>도</a:t>
            </a:r>
            <a:r>
              <a:rPr lang="en-US" altLang="ko-KR" dirty="0"/>
              <a:t>(F)</a:t>
            </a:r>
            <a:r>
              <a:rPr lang="ko-KR" altLang="en-US" dirty="0"/>
              <a:t>인 음계</a:t>
            </a:r>
            <a:endParaRPr lang="en-US" altLang="ko-KR" dirty="0"/>
          </a:p>
          <a:p>
            <a:pPr marL="731520" lvl="1" indent="-457200">
              <a:buFont typeface="+mj-lt"/>
              <a:buAutoNum type="arabicPeriod"/>
            </a:pPr>
            <a:r>
              <a:rPr lang="ko-KR" altLang="en-US" dirty="0"/>
              <a:t>파 솔 라 </a:t>
            </a:r>
            <a:r>
              <a:rPr lang="ko-KR" altLang="en-US" dirty="0">
                <a:solidFill>
                  <a:schemeClr val="accent2"/>
                </a:solidFill>
              </a:rPr>
              <a:t>시</a:t>
            </a:r>
            <a:r>
              <a:rPr lang="ko-KR" altLang="en-US" dirty="0"/>
              <a:t> 도 레 미 파 </a:t>
            </a:r>
            <a:r>
              <a:rPr lang="en-US" altLang="ko-KR" dirty="0"/>
              <a:t>/ </a:t>
            </a:r>
            <a:r>
              <a:rPr lang="ko-KR" altLang="en-US" dirty="0"/>
              <a:t>도 레 미 </a:t>
            </a:r>
            <a:r>
              <a:rPr lang="ko-KR" altLang="en-US" dirty="0">
                <a:solidFill>
                  <a:schemeClr val="accent2"/>
                </a:solidFill>
              </a:rPr>
              <a:t>파</a:t>
            </a:r>
            <a:r>
              <a:rPr lang="en-US" altLang="ko-KR" dirty="0">
                <a:solidFill>
                  <a:schemeClr val="accent2"/>
                </a:solidFill>
              </a:rPr>
              <a:t># </a:t>
            </a:r>
            <a:r>
              <a:rPr lang="ko-KR" altLang="en-US" dirty="0"/>
              <a:t>솔 라 시 도 </a:t>
            </a:r>
            <a:r>
              <a:rPr lang="en-US" altLang="ko-KR" dirty="0"/>
              <a:t>(Lydian mode)</a:t>
            </a:r>
          </a:p>
          <a:p>
            <a:pPr lvl="2"/>
            <a:r>
              <a:rPr lang="ko-KR" altLang="en-US" dirty="0"/>
              <a:t>으뜸음 </a:t>
            </a:r>
            <a:r>
              <a:rPr lang="en-US" altLang="ko-KR" dirty="0"/>
              <a:t>‘</a:t>
            </a:r>
            <a:r>
              <a:rPr lang="ko-KR" altLang="en-US" dirty="0"/>
              <a:t>파</a:t>
            </a:r>
            <a:r>
              <a:rPr lang="en-US" altLang="ko-KR" dirty="0"/>
              <a:t>’</a:t>
            </a:r>
            <a:r>
              <a:rPr lang="ko-KR" altLang="en-US" dirty="0"/>
              <a:t>가 </a:t>
            </a:r>
            <a:r>
              <a:rPr lang="en-US" altLang="ko-KR" dirty="0"/>
              <a:t>F</a:t>
            </a:r>
            <a:r>
              <a:rPr lang="ko-KR" altLang="en-US" dirty="0"/>
              <a:t>일 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3"/>
                </a:solidFill>
              </a:rPr>
              <a:t>F Major(</a:t>
            </a:r>
            <a:r>
              <a:rPr lang="ko-KR" altLang="en-US" dirty="0">
                <a:solidFill>
                  <a:schemeClr val="accent3"/>
                </a:solidFill>
              </a:rPr>
              <a:t>바장조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  <a:r>
              <a:rPr lang="ko-KR" altLang="en-US" dirty="0">
                <a:solidFill>
                  <a:schemeClr val="accent3"/>
                </a:solidFill>
              </a:rPr>
              <a:t>와</a:t>
            </a:r>
            <a:r>
              <a:rPr lang="en-US" altLang="ko-KR" dirty="0">
                <a:solidFill>
                  <a:schemeClr val="accent3"/>
                </a:solidFill>
              </a:rPr>
              <a:t> </a:t>
            </a:r>
            <a:r>
              <a:rPr lang="ko-KR" altLang="en-US" dirty="0">
                <a:solidFill>
                  <a:schemeClr val="accent3"/>
                </a:solidFill>
              </a:rPr>
              <a:t>유사</a:t>
            </a:r>
            <a:r>
              <a:rPr lang="ko-KR" altLang="en-US" dirty="0"/>
              <a:t>하지만 </a:t>
            </a:r>
            <a:r>
              <a:rPr lang="en-US" altLang="ko-KR" dirty="0">
                <a:solidFill>
                  <a:schemeClr val="accent2"/>
                </a:solidFill>
              </a:rPr>
              <a:t>4</a:t>
            </a:r>
            <a:r>
              <a:rPr lang="ko-KR" altLang="en-US" dirty="0">
                <a:solidFill>
                  <a:schemeClr val="accent2"/>
                </a:solidFill>
              </a:rPr>
              <a:t>음</a:t>
            </a:r>
            <a:r>
              <a:rPr lang="ko-KR" altLang="en-US" dirty="0"/>
              <a:t>이 완전</a:t>
            </a:r>
            <a:r>
              <a:rPr lang="en-US" altLang="ko-KR" dirty="0"/>
              <a:t>4</a:t>
            </a:r>
            <a:r>
              <a:rPr lang="ko-KR" altLang="en-US" dirty="0"/>
              <a:t>도</a:t>
            </a:r>
            <a:r>
              <a:rPr lang="en-US" altLang="ko-KR" dirty="0"/>
              <a:t>(B</a:t>
            </a:r>
            <a:r>
              <a:rPr lang="en-US" altLang="ko-KR" dirty="0">
                <a:latin typeface="맑은 고딕" panose="020B0503020000020004" pitchFamily="50" charset="-127"/>
              </a:rPr>
              <a:t>♭</a:t>
            </a:r>
            <a:r>
              <a:rPr lang="en-US" altLang="ko-KR" dirty="0"/>
              <a:t>) </a:t>
            </a:r>
            <a:r>
              <a:rPr lang="ko-KR" altLang="en-US" dirty="0"/>
              <a:t>대신 증</a:t>
            </a:r>
            <a:r>
              <a:rPr lang="en-US" altLang="ko-KR" dirty="0"/>
              <a:t>4</a:t>
            </a:r>
            <a:r>
              <a:rPr lang="ko-KR" altLang="en-US" dirty="0"/>
              <a:t>도</a:t>
            </a:r>
            <a:r>
              <a:rPr lang="en-US" altLang="ko-KR" dirty="0"/>
              <a:t>(B)</a:t>
            </a:r>
            <a:r>
              <a:rPr lang="ko-KR" altLang="en-US" dirty="0"/>
              <a:t>라서</a:t>
            </a:r>
            <a:br>
              <a:rPr lang="en-US" altLang="ko-KR" dirty="0"/>
            </a:br>
            <a:r>
              <a:rPr lang="en-US" altLang="ko-KR" dirty="0"/>
              <a:t>C Major </a:t>
            </a:r>
            <a:r>
              <a:rPr lang="ko-KR" altLang="en-US" dirty="0"/>
              <a:t>느낌도 나는 음계</a:t>
            </a:r>
            <a:endParaRPr lang="en-US" altLang="ko-KR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57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8FA69-24FF-4051-B3E5-0466D2A5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 선택 </a:t>
            </a:r>
            <a:r>
              <a:rPr lang="en-US" altLang="ko-KR" dirty="0"/>
              <a:t>– </a:t>
            </a:r>
            <a:r>
              <a:rPr lang="ko-KR" altLang="en-US" dirty="0"/>
              <a:t>현대 선법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이어서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1829D3-F585-4139-A4BB-C3939CA32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357048"/>
          </a:xfrm>
        </p:spPr>
        <p:txBody>
          <a:bodyPr>
            <a:normAutofit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가지 현대 선법</a:t>
            </a:r>
            <a:endParaRPr lang="en-US" altLang="ko-KR" dirty="0"/>
          </a:p>
          <a:p>
            <a:pPr marL="731520" lvl="1" indent="-457200">
              <a:buFont typeface="+mj-lt"/>
              <a:buAutoNum type="arabicPeriod" startAt="5"/>
            </a:pPr>
            <a:r>
              <a:rPr lang="ko-KR" altLang="en-US" dirty="0"/>
              <a:t>솔 라 시 도 레 미 </a:t>
            </a:r>
            <a:r>
              <a:rPr lang="ko-KR" altLang="en-US" dirty="0">
                <a:solidFill>
                  <a:schemeClr val="accent2"/>
                </a:solidFill>
              </a:rPr>
              <a:t>파</a:t>
            </a:r>
            <a:r>
              <a:rPr lang="ko-KR" altLang="en-US" dirty="0"/>
              <a:t> 솔 </a:t>
            </a:r>
            <a:r>
              <a:rPr lang="en-US" altLang="ko-KR" dirty="0"/>
              <a:t>/ </a:t>
            </a:r>
            <a:r>
              <a:rPr lang="ko-KR" altLang="en-US" dirty="0"/>
              <a:t>도 레 미</a:t>
            </a:r>
            <a:r>
              <a:rPr lang="en-US" altLang="ko-KR" dirty="0"/>
              <a:t> </a:t>
            </a:r>
            <a:r>
              <a:rPr lang="ko-KR" altLang="en-US" dirty="0"/>
              <a:t>파</a:t>
            </a:r>
            <a:r>
              <a:rPr lang="en-US" altLang="ko-KR" dirty="0"/>
              <a:t> </a:t>
            </a:r>
            <a:r>
              <a:rPr lang="ko-KR" altLang="en-US" dirty="0"/>
              <a:t>솔 라 </a:t>
            </a:r>
            <a:r>
              <a:rPr lang="ko-KR" altLang="en-US" dirty="0">
                <a:solidFill>
                  <a:schemeClr val="accent2"/>
                </a:solidFill>
              </a:rPr>
              <a:t>시</a:t>
            </a:r>
            <a:r>
              <a:rPr lang="en-US" altLang="ko-KR" dirty="0">
                <a:solidFill>
                  <a:schemeClr val="accent2"/>
                </a:solidFill>
                <a:latin typeface="맑은 고딕" panose="020B0503020000020004" pitchFamily="50" charset="-127"/>
              </a:rPr>
              <a:t>♭ </a:t>
            </a:r>
            <a:r>
              <a:rPr lang="ko-KR" altLang="en-US" dirty="0">
                <a:latin typeface="맑은 고딕" panose="020B0503020000020004" pitchFamily="50" charset="-127"/>
              </a:rPr>
              <a:t>도</a:t>
            </a:r>
            <a:r>
              <a:rPr lang="ko-KR" altLang="en-US" dirty="0"/>
              <a:t> </a:t>
            </a:r>
            <a:r>
              <a:rPr lang="en-US" altLang="ko-KR" dirty="0"/>
              <a:t>(Mixolydian mode)</a:t>
            </a:r>
          </a:p>
          <a:p>
            <a:pPr lvl="2"/>
            <a:r>
              <a:rPr lang="ko-KR" altLang="en-US" dirty="0"/>
              <a:t>으뜸음 </a:t>
            </a:r>
            <a:r>
              <a:rPr lang="en-US" altLang="ko-KR" dirty="0"/>
              <a:t>‘</a:t>
            </a:r>
            <a:r>
              <a:rPr lang="ko-KR" altLang="en-US" dirty="0"/>
              <a:t>솔</a:t>
            </a:r>
            <a:r>
              <a:rPr lang="en-US" altLang="ko-KR" dirty="0"/>
              <a:t>’</a:t>
            </a:r>
            <a:r>
              <a:rPr lang="ko-KR" altLang="en-US" dirty="0"/>
              <a:t>이 </a:t>
            </a:r>
            <a:r>
              <a:rPr lang="en-US" altLang="ko-KR" dirty="0"/>
              <a:t>G</a:t>
            </a:r>
            <a:r>
              <a:rPr lang="ko-KR" altLang="en-US" dirty="0"/>
              <a:t>일 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3"/>
                </a:solidFill>
              </a:rPr>
              <a:t>G Major(</a:t>
            </a:r>
            <a:r>
              <a:rPr lang="ko-KR" altLang="en-US" dirty="0" err="1">
                <a:solidFill>
                  <a:schemeClr val="accent3"/>
                </a:solidFill>
              </a:rPr>
              <a:t>사장조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  <a:r>
              <a:rPr lang="ko-KR" altLang="en-US" dirty="0">
                <a:solidFill>
                  <a:schemeClr val="accent3"/>
                </a:solidFill>
              </a:rPr>
              <a:t>와</a:t>
            </a:r>
            <a:r>
              <a:rPr lang="en-US" altLang="ko-KR" dirty="0">
                <a:solidFill>
                  <a:schemeClr val="accent3"/>
                </a:solidFill>
              </a:rPr>
              <a:t> </a:t>
            </a:r>
            <a:r>
              <a:rPr lang="ko-KR" altLang="en-US" dirty="0">
                <a:solidFill>
                  <a:schemeClr val="accent3"/>
                </a:solidFill>
              </a:rPr>
              <a:t>유사</a:t>
            </a:r>
            <a:r>
              <a:rPr lang="ko-KR" altLang="en-US" dirty="0"/>
              <a:t>하지만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2"/>
                </a:solidFill>
              </a:rPr>
              <a:t>7</a:t>
            </a:r>
            <a:r>
              <a:rPr lang="ko-KR" altLang="en-US" dirty="0">
                <a:solidFill>
                  <a:schemeClr val="accent2"/>
                </a:solidFill>
              </a:rPr>
              <a:t>음</a:t>
            </a:r>
            <a:r>
              <a:rPr lang="ko-KR" altLang="en-US" dirty="0"/>
              <a:t>이 장</a:t>
            </a:r>
            <a:r>
              <a:rPr lang="en-US" altLang="ko-KR" dirty="0"/>
              <a:t>7</a:t>
            </a:r>
            <a:r>
              <a:rPr lang="ko-KR" altLang="en-US" dirty="0"/>
              <a:t>도</a:t>
            </a:r>
            <a:r>
              <a:rPr lang="en-US" altLang="ko-KR" dirty="0"/>
              <a:t>(F#)</a:t>
            </a:r>
            <a:r>
              <a:rPr lang="ko-KR" altLang="en-US" dirty="0"/>
              <a:t> 대신 단</a:t>
            </a:r>
            <a:r>
              <a:rPr lang="en-US" altLang="ko-KR" dirty="0"/>
              <a:t>7</a:t>
            </a:r>
            <a:r>
              <a:rPr lang="ko-KR" altLang="en-US" dirty="0"/>
              <a:t>도</a:t>
            </a:r>
            <a:r>
              <a:rPr lang="en-US" altLang="ko-KR" dirty="0"/>
              <a:t>(F)</a:t>
            </a:r>
            <a:r>
              <a:rPr lang="ko-KR" altLang="en-US" dirty="0"/>
              <a:t>라서</a:t>
            </a:r>
            <a:br>
              <a:rPr lang="en-US" altLang="ko-KR" dirty="0"/>
            </a:br>
            <a:r>
              <a:rPr lang="ko-KR" altLang="en-US" dirty="0" err="1"/>
              <a:t>이끎음</a:t>
            </a:r>
            <a:r>
              <a:rPr lang="en-US" altLang="ko-KR" dirty="0"/>
              <a:t>(Leading tone)</a:t>
            </a:r>
            <a:r>
              <a:rPr lang="ko-KR" altLang="en-US" dirty="0"/>
              <a:t>이 없는 음계</a:t>
            </a:r>
            <a:endParaRPr lang="en-US" altLang="ko-KR" dirty="0"/>
          </a:p>
          <a:p>
            <a:pPr marL="731520" lvl="1" indent="-457200">
              <a:buFont typeface="+mj-lt"/>
              <a:buAutoNum type="arabicPeriod" startAt="5"/>
            </a:pPr>
            <a:r>
              <a:rPr lang="ko-KR" altLang="en-US" dirty="0"/>
              <a:t>라 시 도 레 미 파 솔 라 </a:t>
            </a:r>
            <a:r>
              <a:rPr lang="en-US" altLang="ko-KR" dirty="0"/>
              <a:t>/ </a:t>
            </a:r>
            <a:r>
              <a:rPr lang="ko-KR" altLang="en-US" dirty="0"/>
              <a:t>도 레 미</a:t>
            </a:r>
            <a:r>
              <a:rPr lang="en-US" altLang="ko-KR" dirty="0">
                <a:latin typeface="맑은 고딕" panose="020B0503020000020004" pitchFamily="50" charset="-127"/>
              </a:rPr>
              <a:t>♭ </a:t>
            </a:r>
            <a:r>
              <a:rPr lang="ko-KR" altLang="en-US" dirty="0">
                <a:latin typeface="맑은 고딕" panose="020B0503020000020004" pitchFamily="50" charset="-127"/>
              </a:rPr>
              <a:t>파 솔 라</a:t>
            </a:r>
            <a:r>
              <a:rPr lang="en-US" altLang="ko-KR" dirty="0">
                <a:latin typeface="맑은 고딕" panose="020B0503020000020004" pitchFamily="50" charset="-127"/>
              </a:rPr>
              <a:t>♭ </a:t>
            </a:r>
            <a:r>
              <a:rPr lang="ko-KR" altLang="en-US" dirty="0">
                <a:latin typeface="맑은 고딕" panose="020B0503020000020004" pitchFamily="50" charset="-127"/>
              </a:rPr>
              <a:t>시</a:t>
            </a:r>
            <a:r>
              <a:rPr lang="en-US" altLang="ko-KR" dirty="0">
                <a:latin typeface="맑은 고딕" panose="020B0503020000020004" pitchFamily="50" charset="-127"/>
              </a:rPr>
              <a:t>♭</a:t>
            </a:r>
            <a:r>
              <a:rPr lang="ko-KR" altLang="en-US" dirty="0">
                <a:latin typeface="맑은 고딕" panose="020B0503020000020004" pitchFamily="50" charset="-127"/>
              </a:rPr>
              <a:t> 도 </a:t>
            </a:r>
            <a:r>
              <a:rPr lang="en-US" altLang="ko-KR" dirty="0"/>
              <a:t>(Aeolian mode)</a:t>
            </a:r>
          </a:p>
          <a:p>
            <a:pPr lvl="2"/>
            <a:r>
              <a:rPr lang="ko-KR" altLang="en-US" dirty="0"/>
              <a:t>모두가 잘 아는 </a:t>
            </a:r>
            <a:r>
              <a:rPr lang="ko-KR" altLang="en-US" dirty="0">
                <a:solidFill>
                  <a:schemeClr val="accent3"/>
                </a:solidFill>
              </a:rPr>
              <a:t>자연 </a:t>
            </a:r>
            <a:r>
              <a:rPr lang="ko-KR" altLang="en-US" dirty="0" err="1">
                <a:solidFill>
                  <a:schemeClr val="accent3"/>
                </a:solidFill>
              </a:rPr>
              <a:t>단음계</a:t>
            </a:r>
            <a:endParaRPr lang="en-US" altLang="ko-KR" dirty="0">
              <a:solidFill>
                <a:schemeClr val="accent3"/>
              </a:solidFill>
            </a:endParaRPr>
          </a:p>
          <a:p>
            <a:pPr marL="731520" lvl="1" indent="-457200">
              <a:buFont typeface="+mj-lt"/>
              <a:buAutoNum type="arabicPeriod" startAt="5"/>
            </a:pPr>
            <a:r>
              <a:rPr lang="ko-KR" altLang="en-US" dirty="0"/>
              <a:t>시 </a:t>
            </a:r>
            <a:r>
              <a:rPr lang="ko-KR" altLang="en-US" dirty="0">
                <a:solidFill>
                  <a:schemeClr val="accent1"/>
                </a:solidFill>
              </a:rPr>
              <a:t>도</a:t>
            </a:r>
            <a:r>
              <a:rPr lang="ko-KR" altLang="en-US" dirty="0"/>
              <a:t> 레 미 </a:t>
            </a:r>
            <a:r>
              <a:rPr lang="ko-KR" altLang="en-US" dirty="0">
                <a:solidFill>
                  <a:schemeClr val="accent2"/>
                </a:solidFill>
              </a:rPr>
              <a:t>파</a:t>
            </a:r>
            <a:r>
              <a:rPr lang="ko-KR" altLang="en-US" dirty="0"/>
              <a:t> 솔 라 시 </a:t>
            </a:r>
            <a:r>
              <a:rPr lang="en-US" altLang="ko-KR" dirty="0"/>
              <a:t>/ </a:t>
            </a:r>
            <a:r>
              <a:rPr lang="ko-KR" altLang="en-US" dirty="0"/>
              <a:t>도 </a:t>
            </a:r>
            <a:r>
              <a:rPr lang="ko-KR" altLang="en-US" dirty="0">
                <a:solidFill>
                  <a:schemeClr val="accent1"/>
                </a:solidFill>
              </a:rPr>
              <a:t>레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</a:rPr>
              <a:t>♭ </a:t>
            </a:r>
            <a:r>
              <a:rPr lang="ko-KR" altLang="en-US" dirty="0">
                <a:latin typeface="맑은 고딕" panose="020B0503020000020004" pitchFamily="50" charset="-127"/>
              </a:rPr>
              <a:t>미</a:t>
            </a:r>
            <a:r>
              <a:rPr lang="en-US" altLang="ko-KR" dirty="0">
                <a:latin typeface="맑은 고딕" panose="020B0503020000020004" pitchFamily="50" charset="-127"/>
              </a:rPr>
              <a:t>♭ </a:t>
            </a:r>
            <a:r>
              <a:rPr lang="ko-KR" altLang="en-US" dirty="0">
                <a:latin typeface="맑은 고딕" panose="020B0503020000020004" pitchFamily="50" charset="-127"/>
              </a:rPr>
              <a:t>파 </a:t>
            </a:r>
            <a:r>
              <a:rPr lang="ko-KR" altLang="en-US" dirty="0">
                <a:solidFill>
                  <a:schemeClr val="accent2"/>
                </a:solidFill>
                <a:latin typeface="맑은 고딕" panose="020B0503020000020004" pitchFamily="50" charset="-127"/>
              </a:rPr>
              <a:t>솔</a:t>
            </a:r>
            <a:r>
              <a:rPr lang="en-US" altLang="ko-KR" dirty="0">
                <a:solidFill>
                  <a:schemeClr val="accent2"/>
                </a:solidFill>
                <a:latin typeface="맑은 고딕" panose="020B0503020000020004" pitchFamily="50" charset="-127"/>
              </a:rPr>
              <a:t>♭</a:t>
            </a:r>
            <a:r>
              <a:rPr lang="ko-KR" altLang="en-US" dirty="0">
                <a:solidFill>
                  <a:schemeClr val="accent2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</a:rPr>
              <a:t>라</a:t>
            </a:r>
            <a:r>
              <a:rPr lang="en-US" altLang="ko-KR" dirty="0">
                <a:latin typeface="맑은 고딕" panose="020B0503020000020004" pitchFamily="50" charset="-127"/>
              </a:rPr>
              <a:t>♭ </a:t>
            </a:r>
            <a:r>
              <a:rPr lang="ko-KR" altLang="en-US" dirty="0">
                <a:latin typeface="맑은 고딕" panose="020B0503020000020004" pitchFamily="50" charset="-127"/>
              </a:rPr>
              <a:t>시</a:t>
            </a:r>
            <a:r>
              <a:rPr lang="en-US" altLang="ko-KR" dirty="0">
                <a:latin typeface="맑은 고딕" panose="020B0503020000020004" pitchFamily="50" charset="-127"/>
              </a:rPr>
              <a:t>♭ </a:t>
            </a:r>
            <a:r>
              <a:rPr lang="ko-KR" altLang="en-US" dirty="0">
                <a:latin typeface="맑은 고딕" panose="020B0503020000020004" pitchFamily="50" charset="-127"/>
              </a:rPr>
              <a:t>도</a:t>
            </a:r>
            <a:r>
              <a:rPr lang="ko-KR" altLang="en-US" dirty="0"/>
              <a:t> </a:t>
            </a:r>
            <a:r>
              <a:rPr lang="en-US" altLang="ko-KR" dirty="0"/>
              <a:t>(Locrian mode)</a:t>
            </a:r>
          </a:p>
          <a:p>
            <a:pPr lvl="2"/>
            <a:r>
              <a:rPr lang="ko-KR" altLang="en-US" dirty="0"/>
              <a:t>장음계 또는 자연 단음계와는 많이 다르게 느껴지는 음계</a:t>
            </a:r>
            <a:endParaRPr lang="en-US" altLang="ko-KR" dirty="0"/>
          </a:p>
          <a:p>
            <a:pPr lvl="2"/>
            <a:r>
              <a:rPr lang="ko-KR" altLang="en-US" dirty="0"/>
              <a:t>다른 선법 음계들과 달리 </a:t>
            </a:r>
            <a:r>
              <a:rPr lang="en-US" altLang="ko-KR" dirty="0">
                <a:solidFill>
                  <a:schemeClr val="accent2"/>
                </a:solidFill>
              </a:rPr>
              <a:t>5</a:t>
            </a:r>
            <a:r>
              <a:rPr lang="ko-KR" altLang="en-US" dirty="0">
                <a:solidFill>
                  <a:schemeClr val="accent2"/>
                </a:solidFill>
              </a:rPr>
              <a:t>음</a:t>
            </a:r>
            <a:r>
              <a:rPr lang="ko-KR" altLang="en-US" dirty="0"/>
              <a:t>이 완전</a:t>
            </a:r>
            <a:r>
              <a:rPr lang="en-US" altLang="ko-KR" dirty="0"/>
              <a:t>5</a:t>
            </a:r>
            <a:r>
              <a:rPr lang="ko-KR" altLang="en-US" dirty="0"/>
              <a:t>도 대신 감</a:t>
            </a:r>
            <a:r>
              <a:rPr lang="en-US" altLang="ko-KR" dirty="0"/>
              <a:t>5</a:t>
            </a:r>
            <a:r>
              <a:rPr lang="ko-KR" altLang="en-US" dirty="0"/>
              <a:t>도인 것이 특징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https://en.wikipedia.org/wiki/Mode_(music)#Modern_modes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425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9D05-1898-40E7-8292-BC859D534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ko-KR" altLang="en-US" dirty="0"/>
              <a:t>실습 자료 링크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684F3-0F41-45E9-A896-8C7F1D12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https://drive.google.com/file/d/1Ye_IfI3IsmbBYFtnIwae-KCiV6jPh9LF/view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미리 다운로드 받고 강의를 들으면 좋습니다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첨부 파일 중 </a:t>
            </a:r>
            <a:r>
              <a:rPr lang="en-US" altLang="ko-KR" dirty="0"/>
              <a:t>“Composition_Helper_Windows.zip”</a:t>
            </a:r>
            <a:r>
              <a:rPr lang="ko-KR" altLang="en-US" dirty="0"/>
              <a:t>은 윈도우에서만 실행 가능한</a:t>
            </a:r>
            <a:br>
              <a:rPr lang="en-US" altLang="ko-KR" dirty="0"/>
            </a:br>
            <a:r>
              <a:rPr lang="ko-KR" altLang="en-US" dirty="0"/>
              <a:t>프로그램입니다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905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CAABB-E4BF-4834-A82B-57729D1C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 선택 </a:t>
            </a:r>
            <a:r>
              <a:rPr lang="en-US" altLang="ko-KR" dirty="0"/>
              <a:t>– </a:t>
            </a:r>
            <a:r>
              <a:rPr lang="ko-KR" altLang="en-US" dirty="0" err="1"/>
              <a:t>단음계</a:t>
            </a:r>
            <a:r>
              <a:rPr lang="ko-KR" altLang="en-US" dirty="0"/>
              <a:t> 변형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60E9A-36A2-429D-BD2A-5328700F1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800601"/>
          </a:xfrm>
        </p:spPr>
        <p:txBody>
          <a:bodyPr>
            <a:normAutofit/>
          </a:bodyPr>
          <a:lstStyle/>
          <a:p>
            <a:r>
              <a:rPr lang="ko-KR" altLang="en-US" dirty="0"/>
              <a:t>자연 </a:t>
            </a:r>
            <a:r>
              <a:rPr lang="ko-KR" altLang="en-US" dirty="0" err="1"/>
              <a:t>단음계</a:t>
            </a:r>
            <a:r>
              <a:rPr lang="en-US" altLang="ko-KR" dirty="0"/>
              <a:t>(Natural minor scale)</a:t>
            </a:r>
          </a:p>
          <a:p>
            <a:pPr lvl="1"/>
            <a:r>
              <a:rPr lang="ko-KR" altLang="en-US" dirty="0"/>
              <a:t>라 시 도 레 미 파 솔 라 </a:t>
            </a:r>
            <a:r>
              <a:rPr lang="en-US" altLang="ko-KR" dirty="0"/>
              <a:t>/ </a:t>
            </a:r>
            <a:r>
              <a:rPr lang="ko-KR" altLang="en-US" dirty="0"/>
              <a:t>도 레 미</a:t>
            </a:r>
            <a:r>
              <a:rPr lang="en-US" altLang="ko-KR" dirty="0">
                <a:latin typeface="맑은 고딕" panose="020B0503020000020004" pitchFamily="50" charset="-127"/>
              </a:rPr>
              <a:t>♭</a:t>
            </a:r>
            <a:r>
              <a:rPr lang="ko-KR" altLang="en-US" dirty="0"/>
              <a:t> 파 솔 라</a:t>
            </a:r>
            <a:r>
              <a:rPr lang="en-US" altLang="ko-KR" dirty="0">
                <a:latin typeface="맑은 고딕" panose="020B0503020000020004" pitchFamily="50" charset="-127"/>
              </a:rPr>
              <a:t>♭</a:t>
            </a:r>
            <a:r>
              <a:rPr lang="ko-KR" altLang="en-US" dirty="0"/>
              <a:t> 시</a:t>
            </a:r>
            <a:r>
              <a:rPr lang="en-US" altLang="ko-KR" dirty="0">
                <a:latin typeface="맑은 고딕" panose="020B0503020000020004" pitchFamily="50" charset="-127"/>
              </a:rPr>
              <a:t>♭</a:t>
            </a:r>
            <a:r>
              <a:rPr lang="ko-KR" altLang="en-US" dirty="0"/>
              <a:t> 도</a:t>
            </a:r>
            <a:endParaRPr lang="en-US" altLang="ko-KR" dirty="0"/>
          </a:p>
          <a:p>
            <a:r>
              <a:rPr lang="ko-KR" altLang="en-US" dirty="0"/>
              <a:t>화성 </a:t>
            </a:r>
            <a:r>
              <a:rPr lang="ko-KR" altLang="en-US" dirty="0" err="1"/>
              <a:t>단음계</a:t>
            </a:r>
            <a:r>
              <a:rPr lang="en-US" altLang="ko-KR" dirty="0"/>
              <a:t>(Harmonic minor scale)</a:t>
            </a:r>
          </a:p>
          <a:p>
            <a:pPr lvl="1"/>
            <a:r>
              <a:rPr lang="ko-KR" altLang="en-US" dirty="0"/>
              <a:t>라 시 도 레 미 파 </a:t>
            </a:r>
            <a:r>
              <a:rPr lang="ko-KR" altLang="en-US" dirty="0">
                <a:solidFill>
                  <a:schemeClr val="accent2"/>
                </a:solidFill>
              </a:rPr>
              <a:t>솔</a:t>
            </a:r>
            <a:r>
              <a:rPr lang="en-US" altLang="ko-KR" dirty="0">
                <a:solidFill>
                  <a:schemeClr val="accent2"/>
                </a:solidFill>
              </a:rPr>
              <a:t># </a:t>
            </a:r>
            <a:r>
              <a:rPr lang="ko-KR" altLang="en-US" dirty="0"/>
              <a:t>라 </a:t>
            </a:r>
            <a:r>
              <a:rPr lang="en-US" altLang="ko-KR" dirty="0"/>
              <a:t>/ </a:t>
            </a:r>
            <a:r>
              <a:rPr lang="ko-KR" altLang="en-US" dirty="0"/>
              <a:t>도 레 미</a:t>
            </a:r>
            <a:r>
              <a:rPr lang="en-US" altLang="ko-KR" dirty="0">
                <a:latin typeface="맑은 고딕" panose="020B0503020000020004" pitchFamily="50" charset="-127"/>
              </a:rPr>
              <a:t>♭ </a:t>
            </a:r>
            <a:r>
              <a:rPr lang="ko-KR" altLang="en-US" dirty="0">
                <a:latin typeface="맑은 고딕" panose="020B0503020000020004" pitchFamily="50" charset="-127"/>
              </a:rPr>
              <a:t>파 솔 라</a:t>
            </a:r>
            <a:r>
              <a:rPr lang="en-US" altLang="ko-KR" dirty="0">
                <a:latin typeface="맑은 고딕" panose="020B0503020000020004" pitchFamily="50" charset="-127"/>
              </a:rPr>
              <a:t>♭ </a:t>
            </a:r>
            <a:r>
              <a:rPr lang="ko-KR" altLang="en-US" dirty="0">
                <a:solidFill>
                  <a:schemeClr val="accent2"/>
                </a:solidFill>
                <a:latin typeface="맑은 고딕" panose="020B0503020000020004" pitchFamily="50" charset="-127"/>
              </a:rPr>
              <a:t>시</a:t>
            </a:r>
            <a:r>
              <a:rPr lang="ko-KR" altLang="en-US" dirty="0">
                <a:latin typeface="맑은 고딕" panose="020B0503020000020004" pitchFamily="50" charset="-127"/>
              </a:rPr>
              <a:t> 도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lvl="1"/>
            <a:r>
              <a:rPr lang="en-US" altLang="ko-KR" dirty="0">
                <a:latin typeface="+mn-ea"/>
              </a:rPr>
              <a:t>7</a:t>
            </a:r>
            <a:r>
              <a:rPr lang="ko-KR" altLang="en-US" dirty="0">
                <a:latin typeface="+mn-ea"/>
              </a:rPr>
              <a:t>음을 반음 올려서 </a:t>
            </a:r>
            <a:r>
              <a:rPr lang="ko-KR" altLang="en-US" dirty="0" err="1">
                <a:solidFill>
                  <a:schemeClr val="accent2"/>
                </a:solidFill>
                <a:latin typeface="+mn-ea"/>
              </a:rPr>
              <a:t>이끎음</a:t>
            </a:r>
            <a:r>
              <a:rPr lang="en-US" altLang="ko-KR" dirty="0">
                <a:solidFill>
                  <a:schemeClr val="accent2"/>
                </a:solidFill>
                <a:latin typeface="+mn-ea"/>
              </a:rPr>
              <a:t>(</a:t>
            </a:r>
            <a:r>
              <a:rPr lang="en-US" altLang="ko-KR" dirty="0">
                <a:solidFill>
                  <a:schemeClr val="accent2"/>
                </a:solidFill>
              </a:rPr>
              <a:t>Leading tone</a:t>
            </a:r>
            <a:r>
              <a:rPr lang="en-US" altLang="ko-KR" dirty="0">
                <a:solidFill>
                  <a:schemeClr val="accent2"/>
                </a:solidFill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으로 만들어 준 음계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6</a:t>
            </a:r>
            <a:r>
              <a:rPr lang="ko-KR" altLang="en-US" dirty="0">
                <a:latin typeface="+mn-ea"/>
              </a:rPr>
              <a:t>음과 </a:t>
            </a:r>
            <a:r>
              <a:rPr lang="en-US" altLang="ko-KR" dirty="0">
                <a:latin typeface="+mn-ea"/>
              </a:rPr>
              <a:t>7</a:t>
            </a:r>
            <a:r>
              <a:rPr lang="ko-KR" altLang="en-US" dirty="0">
                <a:latin typeface="+mn-ea"/>
              </a:rPr>
              <a:t>음 사이 음정이 반음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개 차이가 되기 때문에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온음계가 아님</a:t>
            </a:r>
            <a:endParaRPr lang="en-US" altLang="ko-KR" dirty="0">
              <a:latin typeface="+mn-ea"/>
            </a:endParaRPr>
          </a:p>
          <a:p>
            <a:r>
              <a:rPr lang="ko-KR" altLang="en-US" dirty="0"/>
              <a:t>가락 </a:t>
            </a:r>
            <a:r>
              <a:rPr lang="ko-KR" altLang="en-US" dirty="0" err="1"/>
              <a:t>단음계</a:t>
            </a:r>
            <a:r>
              <a:rPr lang="en-US" altLang="ko-KR" dirty="0"/>
              <a:t>(Melodic minor scale)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음이 올라갈 때는 </a:t>
            </a:r>
            <a:r>
              <a:rPr lang="ko-KR" altLang="en-US" dirty="0" err="1">
                <a:solidFill>
                  <a:schemeClr val="accent2"/>
                </a:solidFill>
              </a:rPr>
              <a:t>이끎음을</a:t>
            </a:r>
            <a:r>
              <a:rPr lang="ko-KR" altLang="en-US" dirty="0"/>
              <a:t> 넣으면서 반음 </a:t>
            </a:r>
            <a:r>
              <a:rPr lang="en-US" altLang="ko-KR" dirty="0"/>
              <a:t>3</a:t>
            </a:r>
            <a:r>
              <a:rPr lang="ko-KR" altLang="en-US" dirty="0"/>
              <a:t>개 차이의 음정이 </a:t>
            </a:r>
            <a:r>
              <a:rPr lang="ko-KR" altLang="en-US" dirty="0">
                <a:solidFill>
                  <a:schemeClr val="accent3"/>
                </a:solidFill>
              </a:rPr>
              <a:t>없도록</a:t>
            </a:r>
            <a:r>
              <a:rPr lang="ko-KR" altLang="en-US" dirty="0"/>
              <a:t> 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내려갈 때는 </a:t>
            </a:r>
            <a:r>
              <a:rPr lang="ko-KR" altLang="en-US" dirty="0" err="1"/>
              <a:t>이끎음이</a:t>
            </a:r>
            <a:r>
              <a:rPr lang="ko-KR" altLang="en-US" dirty="0"/>
              <a:t> 필요 없으므로 자연 단음계를 따르게 한 음계</a:t>
            </a:r>
            <a:endParaRPr lang="en-US" altLang="ko-KR" dirty="0"/>
          </a:p>
        </p:txBody>
      </p:sp>
      <p:pic>
        <p:nvPicPr>
          <p:cNvPr id="4" name="5주차 발표_1">
            <a:hlinkClick r:id="" action="ppaction://media"/>
            <a:extLst>
              <a:ext uri="{FF2B5EF4-FFF2-40B4-BE49-F238E27FC236}">
                <a16:creationId xmlns:a16="http://schemas.microsoft.com/office/drawing/2014/main" id="{B0F65A5E-98E1-40D7-97BF-C486FCD26E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99462" y="4998243"/>
            <a:ext cx="487363" cy="487363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6DE3BB-0037-4F5B-965D-40226F4AF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502791"/>
              </p:ext>
            </p:extLst>
          </p:nvPr>
        </p:nvGraphicFramePr>
        <p:xfrm>
          <a:off x="1607231" y="4784725"/>
          <a:ext cx="8128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4503252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40409876"/>
                    </a:ext>
                  </a:extLst>
                </a:gridCol>
              </a:tblGrid>
              <a:tr h="2246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올라갈 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내려갈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403138"/>
                  </a:ext>
                </a:extLst>
              </a:tr>
              <a:tr h="2246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라 시 도 레 미 </a:t>
                      </a:r>
                      <a:r>
                        <a:rPr lang="ko-KR" altLang="en-US" sz="1400" dirty="0">
                          <a:solidFill>
                            <a:schemeClr val="accent3"/>
                          </a:solidFill>
                        </a:rPr>
                        <a:t>파</a:t>
                      </a:r>
                      <a:r>
                        <a:rPr lang="en-US" altLang="ko-KR" sz="1400" dirty="0">
                          <a:solidFill>
                            <a:schemeClr val="accent3"/>
                          </a:solidFill>
                        </a:rPr>
                        <a:t># </a:t>
                      </a:r>
                      <a:r>
                        <a:rPr lang="ko-KR" altLang="en-US" sz="1400" dirty="0">
                          <a:solidFill>
                            <a:schemeClr val="accent2"/>
                          </a:solidFill>
                        </a:rPr>
                        <a:t>솔</a:t>
                      </a:r>
                      <a:r>
                        <a:rPr lang="en-US" altLang="ko-KR" sz="1400" dirty="0">
                          <a:solidFill>
                            <a:schemeClr val="accent2"/>
                          </a:solidFill>
                        </a:rPr>
                        <a:t>#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라</a:t>
                      </a:r>
                      <a:r>
                        <a:rPr lang="ko-KR" altLang="en-US" sz="1400" dirty="0">
                          <a:solidFill>
                            <a:schemeClr val="accent4"/>
                          </a:solidFill>
                        </a:rPr>
                        <a:t> 솔 파 </a:t>
                      </a:r>
                      <a:r>
                        <a:rPr lang="ko-KR" altLang="en-US" sz="1400" dirty="0"/>
                        <a:t>미 레 도 시 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26433"/>
                  </a:ext>
                </a:extLst>
              </a:tr>
              <a:tr h="2246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도 레 미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ko-KR" altLang="en-US" sz="1400" dirty="0"/>
                        <a:t> 파 솔 </a:t>
                      </a:r>
                      <a:r>
                        <a:rPr lang="ko-KR" altLang="en-US" sz="1400" dirty="0">
                          <a:solidFill>
                            <a:schemeClr val="accent3"/>
                          </a:solidFill>
                        </a:rPr>
                        <a:t>라</a:t>
                      </a:r>
                      <a:r>
                        <a:rPr lang="ko-KR" altLang="en-US" sz="1400" dirty="0">
                          <a:solidFill>
                            <a:schemeClr val="accent2"/>
                          </a:solidFill>
                        </a:rPr>
                        <a:t> 시 </a:t>
                      </a:r>
                      <a:r>
                        <a:rPr lang="ko-KR" altLang="en-US" sz="1400" dirty="0"/>
                        <a:t>도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도 </a:t>
                      </a:r>
                      <a:r>
                        <a:rPr lang="ko-KR" altLang="en-US" sz="1400" dirty="0">
                          <a:solidFill>
                            <a:schemeClr val="accent4"/>
                          </a:solidFill>
                        </a:rPr>
                        <a:t>시</a:t>
                      </a:r>
                      <a:r>
                        <a:rPr lang="ko-KR" altLang="en-US" sz="1400" dirty="0">
                          <a:solidFill>
                            <a:schemeClr val="accent4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ko-KR" altLang="en-US" sz="1400" dirty="0">
                          <a:solidFill>
                            <a:schemeClr val="accent4"/>
                          </a:solidFill>
                        </a:rPr>
                        <a:t> 라</a:t>
                      </a:r>
                      <a:r>
                        <a:rPr lang="ko-KR" altLang="en-US" sz="1400" dirty="0">
                          <a:solidFill>
                            <a:schemeClr val="accent4"/>
                          </a:solidFill>
                          <a:latin typeface="맑은 고딕" panose="020B0503020000020004" pitchFamily="50" charset="-127"/>
                        </a:rPr>
                        <a:t>♭</a:t>
                      </a:r>
                      <a:r>
                        <a:rPr lang="ko-KR" altLang="en-US" sz="14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ko-KR" altLang="en-US" sz="1400" dirty="0"/>
                        <a:t>솔 파 미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+mn-ea"/>
                        </a:rPr>
                        <a:t>♭</a:t>
                      </a:r>
                      <a:r>
                        <a:rPr lang="ko-KR" altLang="en-US" sz="1400" dirty="0"/>
                        <a:t> 레 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38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003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83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CAABB-E4BF-4834-A82B-57729D1C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 선택 </a:t>
            </a:r>
            <a:r>
              <a:rPr lang="en-US" altLang="ko-KR" dirty="0"/>
              <a:t>– </a:t>
            </a:r>
            <a:r>
              <a:rPr lang="ko-KR" altLang="en-US" dirty="0"/>
              <a:t>특이한 </a:t>
            </a:r>
            <a:r>
              <a:rPr lang="en-US" altLang="ko-KR" dirty="0"/>
              <a:t>7</a:t>
            </a:r>
            <a:r>
              <a:rPr lang="ko-KR" altLang="en-US" dirty="0"/>
              <a:t>음 음계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60E9A-36A2-429D-BD2A-5328700F1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집시 </a:t>
            </a:r>
            <a:r>
              <a:rPr lang="ko-KR" altLang="en-US" dirty="0" err="1"/>
              <a:t>단음계</a:t>
            </a:r>
            <a:r>
              <a:rPr lang="en-US" altLang="ko-KR" dirty="0"/>
              <a:t>(Gypsy minor scale, Hungarian minor scale)</a:t>
            </a:r>
          </a:p>
          <a:p>
            <a:pPr lvl="1"/>
            <a:r>
              <a:rPr lang="ko-KR" altLang="en-US" dirty="0"/>
              <a:t>라 시 </a:t>
            </a:r>
            <a:r>
              <a:rPr lang="ko-KR" altLang="en-US" dirty="0">
                <a:solidFill>
                  <a:schemeClr val="accent3"/>
                </a:solidFill>
              </a:rPr>
              <a:t>도 </a:t>
            </a:r>
            <a:r>
              <a:rPr lang="ko-KR" altLang="en-US" dirty="0">
                <a:solidFill>
                  <a:schemeClr val="accent2"/>
                </a:solidFill>
              </a:rPr>
              <a:t>레</a:t>
            </a:r>
            <a:r>
              <a:rPr lang="en-US" altLang="ko-KR" dirty="0">
                <a:solidFill>
                  <a:schemeClr val="accent2"/>
                </a:solidFill>
              </a:rPr>
              <a:t># </a:t>
            </a:r>
            <a:r>
              <a:rPr lang="ko-KR" altLang="en-US" dirty="0"/>
              <a:t>미 </a:t>
            </a:r>
            <a:r>
              <a:rPr lang="ko-KR" altLang="en-US" dirty="0">
                <a:solidFill>
                  <a:schemeClr val="accent3"/>
                </a:solidFill>
              </a:rPr>
              <a:t>파 </a:t>
            </a:r>
            <a:r>
              <a:rPr lang="ko-KR" altLang="en-US" dirty="0">
                <a:solidFill>
                  <a:schemeClr val="accent2"/>
                </a:solidFill>
              </a:rPr>
              <a:t>솔</a:t>
            </a:r>
            <a:r>
              <a:rPr lang="en-US" altLang="ko-KR" dirty="0">
                <a:solidFill>
                  <a:schemeClr val="accent2"/>
                </a:solidFill>
              </a:rPr>
              <a:t># </a:t>
            </a:r>
            <a:r>
              <a:rPr lang="ko-KR" altLang="en-US" dirty="0"/>
              <a:t>라 </a:t>
            </a:r>
            <a:r>
              <a:rPr lang="en-US" altLang="ko-KR" dirty="0"/>
              <a:t>/ </a:t>
            </a:r>
            <a:r>
              <a:rPr lang="ko-KR" altLang="en-US" dirty="0"/>
              <a:t>도 레 </a:t>
            </a:r>
            <a:r>
              <a:rPr lang="ko-KR" altLang="en-US" dirty="0">
                <a:solidFill>
                  <a:schemeClr val="accent3"/>
                </a:solidFill>
              </a:rPr>
              <a:t>미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ko-KR" altLang="en-US" dirty="0">
                <a:solidFill>
                  <a:schemeClr val="accent3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파</a:t>
            </a:r>
            <a:r>
              <a:rPr lang="en-US" altLang="ko-KR" dirty="0">
                <a:solidFill>
                  <a:schemeClr val="accent2"/>
                </a:solidFill>
              </a:rPr>
              <a:t># </a:t>
            </a:r>
            <a:r>
              <a:rPr lang="ko-KR" altLang="en-US" dirty="0"/>
              <a:t>솔 </a:t>
            </a:r>
            <a:r>
              <a:rPr lang="ko-KR" altLang="en-US" dirty="0">
                <a:solidFill>
                  <a:schemeClr val="accent3"/>
                </a:solidFill>
              </a:rPr>
              <a:t>라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ko-KR" altLang="en-US" dirty="0">
                <a:solidFill>
                  <a:schemeClr val="accent3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시 </a:t>
            </a:r>
            <a:r>
              <a:rPr lang="ko-KR" altLang="en-US" dirty="0"/>
              <a:t>도</a:t>
            </a:r>
            <a:endParaRPr lang="en-US" altLang="ko-KR" dirty="0"/>
          </a:p>
          <a:p>
            <a:pPr lvl="1"/>
            <a:r>
              <a:rPr lang="ko-KR" altLang="en-US" dirty="0"/>
              <a:t>반음 </a:t>
            </a:r>
            <a:r>
              <a:rPr lang="en-US" altLang="ko-KR" dirty="0"/>
              <a:t>3</a:t>
            </a:r>
            <a:r>
              <a:rPr lang="ko-KR" altLang="en-US" dirty="0"/>
              <a:t>개 차이의 음정을 </a:t>
            </a:r>
            <a:r>
              <a:rPr lang="en-US" altLang="ko-KR" dirty="0">
                <a:solidFill>
                  <a:schemeClr val="accent3"/>
                </a:solidFill>
              </a:rPr>
              <a:t>6</a:t>
            </a:r>
            <a:r>
              <a:rPr lang="ko-KR" altLang="en-US" dirty="0">
                <a:solidFill>
                  <a:schemeClr val="accent3"/>
                </a:solidFill>
              </a:rPr>
              <a:t>음</a:t>
            </a:r>
            <a:r>
              <a:rPr lang="ko-KR" altLang="en-US" dirty="0"/>
              <a:t>과 </a:t>
            </a:r>
            <a:r>
              <a:rPr lang="en-US" altLang="ko-KR" dirty="0">
                <a:solidFill>
                  <a:schemeClr val="accent2"/>
                </a:solidFill>
              </a:rPr>
              <a:t>7</a:t>
            </a:r>
            <a:r>
              <a:rPr lang="ko-KR" altLang="en-US" dirty="0">
                <a:solidFill>
                  <a:schemeClr val="accent2"/>
                </a:solidFill>
              </a:rPr>
              <a:t>음 </a:t>
            </a:r>
            <a:r>
              <a:rPr lang="ko-KR" altLang="en-US" dirty="0"/>
              <a:t>사이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3</a:t>
            </a:r>
            <a:r>
              <a:rPr lang="ko-KR" altLang="en-US" dirty="0">
                <a:solidFill>
                  <a:schemeClr val="accent3"/>
                </a:solidFill>
              </a:rPr>
              <a:t>음</a:t>
            </a:r>
            <a:r>
              <a:rPr lang="ko-KR" altLang="en-US" dirty="0"/>
              <a:t>과 </a:t>
            </a:r>
            <a:r>
              <a:rPr lang="en-US" altLang="ko-KR" dirty="0">
                <a:solidFill>
                  <a:schemeClr val="accent2"/>
                </a:solidFill>
              </a:rPr>
              <a:t>4</a:t>
            </a:r>
            <a:r>
              <a:rPr lang="ko-KR" altLang="en-US" dirty="0">
                <a:solidFill>
                  <a:schemeClr val="accent2"/>
                </a:solidFill>
              </a:rPr>
              <a:t>음 </a:t>
            </a:r>
            <a:r>
              <a:rPr lang="ko-KR" altLang="en-US" dirty="0"/>
              <a:t>사이에 끼워 넣은 음계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4</a:t>
            </a:r>
            <a:r>
              <a:rPr lang="ko-KR" altLang="en-US" dirty="0">
                <a:solidFill>
                  <a:schemeClr val="accent2"/>
                </a:solidFill>
              </a:rPr>
              <a:t>음</a:t>
            </a:r>
            <a:r>
              <a:rPr lang="ko-KR" altLang="en-US" dirty="0"/>
              <a:t>은 </a:t>
            </a:r>
            <a:r>
              <a:rPr lang="en-US" altLang="ko-KR" dirty="0"/>
              <a:t>5</a:t>
            </a:r>
            <a:r>
              <a:rPr lang="ko-KR" altLang="en-US" dirty="0"/>
              <a:t>음으로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7</a:t>
            </a:r>
            <a:r>
              <a:rPr lang="ko-KR" altLang="en-US" dirty="0">
                <a:solidFill>
                  <a:schemeClr val="accent2"/>
                </a:solidFill>
              </a:rPr>
              <a:t>음</a:t>
            </a:r>
            <a:r>
              <a:rPr lang="ko-KR" altLang="en-US" dirty="0"/>
              <a:t>은 </a:t>
            </a:r>
            <a:r>
              <a:rPr lang="en-US" altLang="ko-KR" dirty="0"/>
              <a:t>8</a:t>
            </a:r>
            <a:r>
              <a:rPr lang="ko-KR" altLang="en-US" dirty="0"/>
              <a:t>음으로 가려고 하는 성질이 있음</a:t>
            </a:r>
            <a:r>
              <a:rPr lang="en-US" altLang="ko-KR" dirty="0"/>
              <a:t>(</a:t>
            </a:r>
            <a:r>
              <a:rPr lang="ko-KR" altLang="en-US" dirty="0"/>
              <a:t>반음 차이</a:t>
            </a:r>
            <a:r>
              <a:rPr lang="en-US" altLang="ko-KR" dirty="0"/>
              <a:t>: </a:t>
            </a:r>
            <a:r>
              <a:rPr lang="ko-KR" altLang="en-US" dirty="0" err="1">
                <a:solidFill>
                  <a:schemeClr val="accent2"/>
                </a:solidFill>
              </a:rPr>
              <a:t>이끎음</a:t>
            </a:r>
            <a:r>
              <a:rPr lang="ko-KR" altLang="en-US" dirty="0"/>
              <a:t> 역할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특이하고 낭만적인 느낌을 줌</a:t>
            </a:r>
            <a:endParaRPr lang="en-US" altLang="ko-KR" dirty="0"/>
          </a:p>
          <a:p>
            <a:r>
              <a:rPr lang="ko-KR" altLang="en-US" dirty="0"/>
              <a:t>아랍 음계</a:t>
            </a:r>
            <a:r>
              <a:rPr lang="en-US" altLang="ko-KR" dirty="0"/>
              <a:t>(Arabic scale, Double harmonic major scale)</a:t>
            </a:r>
          </a:p>
          <a:p>
            <a:pPr lvl="1"/>
            <a:r>
              <a:rPr lang="ko-KR" altLang="en-US" dirty="0"/>
              <a:t>라 </a:t>
            </a:r>
            <a:r>
              <a:rPr lang="ko-KR" altLang="en-US" dirty="0">
                <a:solidFill>
                  <a:schemeClr val="accent3"/>
                </a:solidFill>
              </a:rPr>
              <a:t>시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ko-KR" altLang="en-US" dirty="0">
                <a:solidFill>
                  <a:schemeClr val="accent3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도</a:t>
            </a:r>
            <a:r>
              <a:rPr lang="en-US" altLang="ko-KR" dirty="0">
                <a:solidFill>
                  <a:schemeClr val="accent2"/>
                </a:solidFill>
              </a:rPr>
              <a:t>#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레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미 </a:t>
            </a:r>
            <a:r>
              <a:rPr lang="ko-KR" altLang="en-US" dirty="0">
                <a:solidFill>
                  <a:schemeClr val="accent3"/>
                </a:solidFill>
              </a:rPr>
              <a:t>파 </a:t>
            </a:r>
            <a:r>
              <a:rPr lang="ko-KR" altLang="en-US" dirty="0">
                <a:solidFill>
                  <a:schemeClr val="accent2"/>
                </a:solidFill>
              </a:rPr>
              <a:t>솔</a:t>
            </a:r>
            <a:r>
              <a:rPr lang="en-US" altLang="ko-KR" dirty="0">
                <a:solidFill>
                  <a:schemeClr val="accent2"/>
                </a:solidFill>
              </a:rPr>
              <a:t># </a:t>
            </a:r>
            <a:r>
              <a:rPr lang="ko-KR" altLang="en-US" dirty="0"/>
              <a:t>라 </a:t>
            </a:r>
            <a:r>
              <a:rPr lang="en-US" altLang="ko-KR" dirty="0"/>
              <a:t>/ </a:t>
            </a:r>
            <a:r>
              <a:rPr lang="ko-KR" altLang="en-US" dirty="0"/>
              <a:t>도 </a:t>
            </a:r>
            <a:r>
              <a:rPr lang="ko-KR" altLang="en-US" dirty="0">
                <a:solidFill>
                  <a:schemeClr val="accent3"/>
                </a:solidFill>
              </a:rPr>
              <a:t>레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ko-KR" altLang="en-US" dirty="0">
                <a:solidFill>
                  <a:schemeClr val="accent3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미</a:t>
            </a:r>
            <a:r>
              <a:rPr lang="ko-KR" altLang="en-US" dirty="0">
                <a:solidFill>
                  <a:schemeClr val="accent3"/>
                </a:solidFill>
              </a:rPr>
              <a:t> </a:t>
            </a:r>
            <a:r>
              <a:rPr lang="ko-KR" altLang="en-US" dirty="0"/>
              <a:t>파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솔 </a:t>
            </a:r>
            <a:r>
              <a:rPr lang="ko-KR" altLang="en-US" dirty="0">
                <a:solidFill>
                  <a:schemeClr val="accent3"/>
                </a:solidFill>
              </a:rPr>
              <a:t>라</a:t>
            </a:r>
            <a:r>
              <a:rPr lang="ko-KR" altLang="en-US" dirty="0">
                <a:solidFill>
                  <a:schemeClr val="accent3"/>
                </a:solidFill>
                <a:latin typeface="맑은 고딕" panose="020B0503020000020004" pitchFamily="50" charset="-127"/>
              </a:rPr>
              <a:t>♭</a:t>
            </a:r>
            <a:r>
              <a:rPr lang="ko-KR" altLang="en-US" dirty="0">
                <a:solidFill>
                  <a:schemeClr val="accent3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시 </a:t>
            </a:r>
            <a:r>
              <a:rPr lang="ko-KR" altLang="en-US" dirty="0"/>
              <a:t>도</a:t>
            </a:r>
            <a:endParaRPr lang="en-US" altLang="ko-KR" dirty="0"/>
          </a:p>
          <a:p>
            <a:pPr lvl="1"/>
            <a:r>
              <a:rPr lang="ko-KR" altLang="en-US" dirty="0"/>
              <a:t>반음 </a:t>
            </a:r>
            <a:r>
              <a:rPr lang="en-US" altLang="ko-KR" dirty="0"/>
              <a:t>3</a:t>
            </a:r>
            <a:r>
              <a:rPr lang="ko-KR" altLang="en-US" dirty="0"/>
              <a:t>개 차이의 음정을 </a:t>
            </a:r>
            <a:r>
              <a:rPr lang="en-US" altLang="ko-KR" dirty="0">
                <a:solidFill>
                  <a:schemeClr val="accent3"/>
                </a:solidFill>
              </a:rPr>
              <a:t>6</a:t>
            </a:r>
            <a:r>
              <a:rPr lang="ko-KR" altLang="en-US" dirty="0">
                <a:solidFill>
                  <a:schemeClr val="accent3"/>
                </a:solidFill>
              </a:rPr>
              <a:t>음</a:t>
            </a:r>
            <a:r>
              <a:rPr lang="ko-KR" altLang="en-US" dirty="0"/>
              <a:t>과 </a:t>
            </a:r>
            <a:r>
              <a:rPr lang="en-US" altLang="ko-KR" dirty="0">
                <a:solidFill>
                  <a:schemeClr val="accent2"/>
                </a:solidFill>
              </a:rPr>
              <a:t>7</a:t>
            </a:r>
            <a:r>
              <a:rPr lang="ko-KR" altLang="en-US" dirty="0">
                <a:solidFill>
                  <a:schemeClr val="accent2"/>
                </a:solidFill>
              </a:rPr>
              <a:t>음 </a:t>
            </a:r>
            <a:r>
              <a:rPr lang="ko-KR" altLang="en-US" dirty="0"/>
              <a:t>사이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2</a:t>
            </a:r>
            <a:r>
              <a:rPr lang="ko-KR" altLang="en-US" dirty="0">
                <a:solidFill>
                  <a:schemeClr val="accent3"/>
                </a:solidFill>
              </a:rPr>
              <a:t>음</a:t>
            </a:r>
            <a:r>
              <a:rPr lang="ko-KR" altLang="en-US" dirty="0"/>
              <a:t>과 </a:t>
            </a:r>
            <a:r>
              <a:rPr lang="en-US" altLang="ko-KR" dirty="0">
                <a:solidFill>
                  <a:schemeClr val="accent2"/>
                </a:solidFill>
              </a:rPr>
              <a:t>3</a:t>
            </a:r>
            <a:r>
              <a:rPr lang="ko-KR" altLang="en-US" dirty="0">
                <a:solidFill>
                  <a:schemeClr val="accent2"/>
                </a:solidFill>
              </a:rPr>
              <a:t>음 </a:t>
            </a:r>
            <a:r>
              <a:rPr lang="ko-KR" altLang="en-US" dirty="0"/>
              <a:t>사이에 끼워 넣은 음계</a:t>
            </a:r>
            <a:endParaRPr lang="en-US" altLang="ko-KR" dirty="0"/>
          </a:p>
          <a:p>
            <a:pPr lvl="1"/>
            <a:r>
              <a:rPr lang="ko-KR" altLang="en-US" dirty="0"/>
              <a:t>집시 단음계의 </a:t>
            </a:r>
            <a:r>
              <a:rPr lang="en-US" altLang="ko-KR" dirty="0"/>
              <a:t>5</a:t>
            </a:r>
            <a:r>
              <a:rPr lang="ko-KR" altLang="en-US" dirty="0"/>
              <a:t>음을 으뜸음으로 하는 선법</a:t>
            </a:r>
            <a:r>
              <a:rPr lang="en-US" altLang="ko-KR" dirty="0"/>
              <a:t>(Mode)</a:t>
            </a:r>
            <a:r>
              <a:rPr lang="ko-KR" altLang="en-US" dirty="0"/>
              <a:t>과 동일</a:t>
            </a:r>
            <a:endParaRPr lang="en-US" altLang="ko-KR" dirty="0"/>
          </a:p>
          <a:p>
            <a:pPr lvl="1"/>
            <a:r>
              <a:rPr lang="ko-KR" altLang="en-US" dirty="0"/>
              <a:t>서양 클래식 음악에서는 거의 사용되지 않았음</a:t>
            </a:r>
            <a:endParaRPr lang="en-US" altLang="ko-KR" dirty="0"/>
          </a:p>
        </p:txBody>
      </p:sp>
      <p:pic>
        <p:nvPicPr>
          <p:cNvPr id="4" name="5주차 발표_2">
            <a:hlinkClick r:id="" action="ppaction://media"/>
            <a:extLst>
              <a:ext uri="{FF2B5EF4-FFF2-40B4-BE49-F238E27FC236}">
                <a16:creationId xmlns:a16="http://schemas.microsoft.com/office/drawing/2014/main" id="{F72D908A-EB8D-4F01-ABD0-5479D89D5E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15311" y="2139043"/>
            <a:ext cx="487363" cy="487363"/>
          </a:xfrm>
          <a:prstGeom prst="rect">
            <a:avLst/>
          </a:prstGeom>
        </p:spPr>
      </p:pic>
      <p:pic>
        <p:nvPicPr>
          <p:cNvPr id="5" name="5주차 발표_3">
            <a:hlinkClick r:id="" action="ppaction://media"/>
            <a:extLst>
              <a:ext uri="{FF2B5EF4-FFF2-40B4-BE49-F238E27FC236}">
                <a16:creationId xmlns:a16="http://schemas.microsoft.com/office/drawing/2014/main" id="{B5DFA7B8-8913-48FD-9058-D5AD234B30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15311" y="40767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4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4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84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B524D-ECCC-4A72-8508-72E72BEC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 선택 </a:t>
            </a:r>
            <a:r>
              <a:rPr lang="en-US" altLang="ko-KR" dirty="0"/>
              <a:t>– </a:t>
            </a:r>
            <a:r>
              <a:rPr lang="ko-KR" altLang="en-US" dirty="0"/>
              <a:t>특이한 </a:t>
            </a:r>
            <a:r>
              <a:rPr lang="en-US" altLang="ko-KR" dirty="0"/>
              <a:t>7</a:t>
            </a:r>
            <a:r>
              <a:rPr lang="ko-KR" altLang="en-US" dirty="0"/>
              <a:t>음 음계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3B79B-207A-4665-BC78-47D62C44E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34069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재즈 </a:t>
            </a:r>
            <a:r>
              <a:rPr lang="ko-KR" altLang="en-US" sz="1800" dirty="0" err="1"/>
              <a:t>단음계</a:t>
            </a:r>
            <a:r>
              <a:rPr lang="en-US" altLang="ko-KR" sz="1800" dirty="0"/>
              <a:t>(Jazz minor scale)</a:t>
            </a:r>
          </a:p>
          <a:p>
            <a:pPr lvl="1"/>
            <a:r>
              <a:rPr lang="ko-KR" altLang="en-US" sz="1600" dirty="0"/>
              <a:t>라 시 도 레 미 파</a:t>
            </a:r>
            <a:r>
              <a:rPr lang="en-US" altLang="ko-KR" sz="1600" dirty="0"/>
              <a:t>#</a:t>
            </a:r>
            <a:r>
              <a:rPr lang="ko-KR" altLang="en-US" sz="1600" dirty="0"/>
              <a:t> 솔</a:t>
            </a:r>
            <a:r>
              <a:rPr lang="en-US" altLang="ko-KR" sz="1600" dirty="0"/>
              <a:t># </a:t>
            </a:r>
            <a:r>
              <a:rPr lang="ko-KR" altLang="en-US" sz="1600" dirty="0"/>
              <a:t>라 </a:t>
            </a:r>
            <a:r>
              <a:rPr lang="en-US" altLang="ko-KR" sz="1600" dirty="0"/>
              <a:t>/ </a:t>
            </a:r>
            <a:r>
              <a:rPr lang="ko-KR" altLang="en-US" sz="1600" dirty="0"/>
              <a:t>도 레 미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ko-KR" altLang="en-US" sz="1600" dirty="0"/>
              <a:t> 파 솔 라 시 도</a:t>
            </a:r>
            <a:endParaRPr lang="en-US" altLang="ko-KR" sz="1600" dirty="0"/>
          </a:p>
          <a:p>
            <a:pPr lvl="1"/>
            <a:r>
              <a:rPr lang="ko-KR" altLang="en-US" sz="1600" dirty="0"/>
              <a:t>가락 단음계에서 올라갈 때의 음계만 사용</a:t>
            </a:r>
            <a:endParaRPr lang="en-US" altLang="ko-KR" sz="1600" dirty="0"/>
          </a:p>
          <a:p>
            <a:pPr lvl="1"/>
            <a:r>
              <a:rPr lang="ko-KR" altLang="en-US" sz="1600" dirty="0"/>
              <a:t>으뜸음이 다</a:t>
            </a:r>
            <a:r>
              <a:rPr lang="en-US" altLang="ko-KR" sz="1600" dirty="0"/>
              <a:t>(C)</a:t>
            </a:r>
            <a:r>
              <a:rPr lang="ko-KR" altLang="en-US" sz="1600" dirty="0"/>
              <a:t>일 때</a:t>
            </a:r>
            <a:r>
              <a:rPr lang="en-US" altLang="ko-KR" sz="1600" dirty="0"/>
              <a:t>, </a:t>
            </a:r>
            <a:r>
              <a:rPr lang="ko-KR" altLang="en-US" sz="1600" dirty="0"/>
              <a:t>다단조 음계와 다장조 음계가 합성된 형태</a:t>
            </a:r>
            <a:endParaRPr lang="en-US" altLang="ko-KR" sz="1600" dirty="0"/>
          </a:p>
          <a:p>
            <a:r>
              <a:rPr lang="en-US" altLang="ko-KR" sz="1800" dirty="0"/>
              <a:t>Acoustic scale</a:t>
            </a:r>
          </a:p>
          <a:p>
            <a:pPr lvl="1"/>
            <a:r>
              <a:rPr lang="ko-KR" altLang="en-US" sz="1600" dirty="0"/>
              <a:t>도 레 미 파</a:t>
            </a:r>
            <a:r>
              <a:rPr lang="en-US" altLang="ko-KR" sz="1600" dirty="0"/>
              <a:t># </a:t>
            </a:r>
            <a:r>
              <a:rPr lang="ko-KR" altLang="en-US" sz="1600" dirty="0"/>
              <a:t>솔 라 시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r>
              <a:rPr lang="ko-KR" altLang="en-US" sz="1600" dirty="0"/>
              <a:t> 도</a:t>
            </a:r>
            <a:endParaRPr lang="en-US" altLang="ko-KR" sz="1600" dirty="0"/>
          </a:p>
          <a:p>
            <a:r>
              <a:rPr lang="en-US" altLang="ko-KR" sz="1800" dirty="0"/>
              <a:t>Phrygian dominant scale </a:t>
            </a:r>
          </a:p>
          <a:p>
            <a:pPr lvl="1"/>
            <a:r>
              <a:rPr lang="ko-KR" altLang="en-US" sz="1600" dirty="0"/>
              <a:t>도 레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r>
              <a:rPr lang="ko-KR" altLang="en-US" sz="1600" dirty="0"/>
              <a:t> 미 파 솔 라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r>
              <a:rPr lang="ko-KR" altLang="en-US" sz="1600" dirty="0"/>
              <a:t> 시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r>
              <a:rPr lang="ko-KR" altLang="en-US" sz="1600" dirty="0"/>
              <a:t> 도</a:t>
            </a:r>
            <a:endParaRPr lang="en-US" altLang="ko-KR" sz="1600" dirty="0"/>
          </a:p>
          <a:p>
            <a:r>
              <a:rPr lang="en-US" altLang="ko-KR" sz="1800" dirty="0"/>
              <a:t>Ukrainian</a:t>
            </a:r>
            <a:r>
              <a:rPr lang="ko-KR" altLang="en-US" sz="1800" dirty="0"/>
              <a:t> </a:t>
            </a:r>
            <a:r>
              <a:rPr lang="en-US" altLang="ko-KR" sz="1800" dirty="0"/>
              <a:t>Dorian scale </a:t>
            </a:r>
          </a:p>
          <a:p>
            <a:pPr lvl="1"/>
            <a:r>
              <a:rPr lang="ko-KR" altLang="en-US" sz="1600" dirty="0"/>
              <a:t>도 레 미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r>
              <a:rPr lang="ko-KR" altLang="en-US" sz="1600" dirty="0"/>
              <a:t> 파</a:t>
            </a:r>
            <a:r>
              <a:rPr lang="en-US" altLang="ko-KR" sz="1600" dirty="0"/>
              <a:t>#</a:t>
            </a:r>
            <a:r>
              <a:rPr lang="ko-KR" altLang="en-US" sz="1600" dirty="0"/>
              <a:t> 솔 라 시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r>
              <a:rPr lang="ko-KR" altLang="en-US" sz="1600" dirty="0"/>
              <a:t> 도</a:t>
            </a:r>
            <a:endParaRPr lang="en-US" altLang="ko-KR" sz="1600" dirty="0"/>
          </a:p>
          <a:p>
            <a:r>
              <a:rPr lang="en-US" altLang="ko-KR" sz="1800" dirty="0"/>
              <a:t>Altered scale</a:t>
            </a:r>
          </a:p>
          <a:p>
            <a:pPr lvl="1"/>
            <a:r>
              <a:rPr lang="ko-KR" altLang="en-US" sz="1600" dirty="0"/>
              <a:t>도 레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r>
              <a:rPr lang="ko-KR" altLang="en-US" sz="1600" dirty="0"/>
              <a:t> 미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r>
              <a:rPr lang="ko-KR" altLang="en-US" sz="1600" dirty="0"/>
              <a:t> 파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r>
              <a:rPr lang="ko-KR" altLang="en-US" sz="1600" dirty="0"/>
              <a:t> 솔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r>
              <a:rPr lang="ko-KR" altLang="en-US" sz="1600" dirty="0"/>
              <a:t> 라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r>
              <a:rPr lang="ko-KR" altLang="en-US" sz="1600" dirty="0"/>
              <a:t> 시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r>
              <a:rPr lang="ko-KR" altLang="en-US" sz="1600" dirty="0"/>
              <a:t> 도</a:t>
            </a:r>
            <a:endParaRPr lang="en-US" altLang="ko-KR" sz="1600" dirty="0"/>
          </a:p>
          <a:p>
            <a:pPr lvl="1"/>
            <a:endParaRPr lang="en-US" altLang="ko-KR" dirty="0"/>
          </a:p>
        </p:txBody>
      </p:sp>
      <p:pic>
        <p:nvPicPr>
          <p:cNvPr id="4" name="Acoustic scale">
            <a:hlinkClick r:id="" action="ppaction://media"/>
            <a:extLst>
              <a:ext uri="{FF2B5EF4-FFF2-40B4-BE49-F238E27FC236}">
                <a16:creationId xmlns:a16="http://schemas.microsoft.com/office/drawing/2014/main" id="{2BE57CD3-8374-1E17-B276-B06CA04521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778875" y="3429000"/>
            <a:ext cx="487363" cy="487363"/>
          </a:xfrm>
          <a:prstGeom prst="rect">
            <a:avLst/>
          </a:prstGeom>
        </p:spPr>
      </p:pic>
      <p:pic>
        <p:nvPicPr>
          <p:cNvPr id="5" name="Altered scale">
            <a:hlinkClick r:id="" action="ppaction://media"/>
            <a:extLst>
              <a:ext uri="{FF2B5EF4-FFF2-40B4-BE49-F238E27FC236}">
                <a16:creationId xmlns:a16="http://schemas.microsoft.com/office/drawing/2014/main" id="{5E1C2A88-E775-4498-7A8B-9133FC297B6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778875" y="5611132"/>
            <a:ext cx="487363" cy="487363"/>
          </a:xfrm>
          <a:prstGeom prst="rect">
            <a:avLst/>
          </a:prstGeom>
        </p:spPr>
      </p:pic>
      <p:pic>
        <p:nvPicPr>
          <p:cNvPr id="6" name="Jazz minor scale">
            <a:hlinkClick r:id="" action="ppaction://media"/>
            <a:extLst>
              <a:ext uri="{FF2B5EF4-FFF2-40B4-BE49-F238E27FC236}">
                <a16:creationId xmlns:a16="http://schemas.microsoft.com/office/drawing/2014/main" id="{4B213FB9-39B6-558E-3BDD-161FEFE522D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778874" y="2057399"/>
            <a:ext cx="487363" cy="487363"/>
          </a:xfrm>
          <a:prstGeom prst="rect">
            <a:avLst/>
          </a:prstGeom>
        </p:spPr>
      </p:pic>
      <p:pic>
        <p:nvPicPr>
          <p:cNvPr id="7" name="Phrygian dominant scale">
            <a:hlinkClick r:id="" action="ppaction://media"/>
            <a:extLst>
              <a:ext uri="{FF2B5EF4-FFF2-40B4-BE49-F238E27FC236}">
                <a16:creationId xmlns:a16="http://schemas.microsoft.com/office/drawing/2014/main" id="{A4FB0F0B-2419-466F-1339-2EB2E1DAFB8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778874" y="4224433"/>
            <a:ext cx="487363" cy="487363"/>
          </a:xfrm>
          <a:prstGeom prst="rect">
            <a:avLst/>
          </a:prstGeom>
        </p:spPr>
      </p:pic>
      <p:pic>
        <p:nvPicPr>
          <p:cNvPr id="8" name="Ukrainian Dorian scale">
            <a:hlinkClick r:id="" action="ppaction://media"/>
            <a:extLst>
              <a:ext uri="{FF2B5EF4-FFF2-40B4-BE49-F238E27FC236}">
                <a16:creationId xmlns:a16="http://schemas.microsoft.com/office/drawing/2014/main" id="{61752464-DFB4-2653-1BEF-7A70159A7C6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778874" y="491778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9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70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59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70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70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59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22A90-238B-478A-B37B-1487D7D02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 선택 </a:t>
            </a:r>
            <a:r>
              <a:rPr lang="en-US" altLang="ko-KR" dirty="0"/>
              <a:t>– </a:t>
            </a:r>
            <a:r>
              <a:rPr lang="ko-KR" altLang="en-US" dirty="0"/>
              <a:t>나만의 </a:t>
            </a:r>
            <a:r>
              <a:rPr lang="en-US" altLang="ko-KR" dirty="0"/>
              <a:t>7</a:t>
            </a:r>
            <a:r>
              <a:rPr lang="ko-KR" altLang="en-US" dirty="0"/>
              <a:t>음 음계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75AF4D-CFBA-4CF0-A83E-F8F77AE9D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1800" dirty="0"/>
              <a:t>앞에서 소개한 음계들은 모두 </a:t>
            </a:r>
            <a:r>
              <a:rPr lang="en-US" altLang="ko-KR" sz="1800" dirty="0"/>
              <a:t>7</a:t>
            </a:r>
            <a:r>
              <a:rPr lang="ko-KR" altLang="en-US" sz="1800" dirty="0"/>
              <a:t>음 음계입니다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그 외</a:t>
            </a:r>
            <a:r>
              <a:rPr lang="en-US" altLang="ko-KR" sz="1800" dirty="0"/>
              <a:t> </a:t>
            </a:r>
            <a:r>
              <a:rPr lang="ko-KR" altLang="en-US" sz="1800" dirty="0"/>
              <a:t>발표자가 연구한 음계</a:t>
            </a:r>
            <a:endParaRPr lang="en-US" altLang="ko-KR" sz="1800" dirty="0"/>
          </a:p>
          <a:p>
            <a:pPr lvl="1"/>
            <a:r>
              <a:rPr lang="ko-KR" altLang="en-US" sz="1600" dirty="0"/>
              <a:t>도 레 미 파 솔 라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r>
              <a:rPr lang="ko-KR" altLang="en-US" sz="1600" dirty="0"/>
              <a:t> 시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r>
              <a:rPr lang="ko-KR" altLang="en-US" sz="1600" dirty="0"/>
              <a:t> 도</a:t>
            </a:r>
            <a:endParaRPr lang="en-US" altLang="ko-KR" sz="1600" dirty="0"/>
          </a:p>
          <a:p>
            <a:pPr lvl="2"/>
            <a:r>
              <a:rPr lang="ko-KR" altLang="en-US" sz="1400" dirty="0"/>
              <a:t>으뜸음이 다</a:t>
            </a:r>
            <a:r>
              <a:rPr lang="en-US" altLang="ko-KR" sz="1400" dirty="0"/>
              <a:t>(C)</a:t>
            </a:r>
            <a:r>
              <a:rPr lang="ko-KR" altLang="en-US" sz="1400" dirty="0"/>
              <a:t>일 때</a:t>
            </a:r>
            <a:r>
              <a:rPr lang="en-US" altLang="ko-KR" sz="1400" dirty="0"/>
              <a:t>, </a:t>
            </a:r>
            <a:r>
              <a:rPr lang="ko-KR" altLang="en-US" sz="1400" dirty="0"/>
              <a:t>다장조 음계와 다단조 자연 단음계가 합성된 형태</a:t>
            </a:r>
            <a:endParaRPr lang="en-US" altLang="ko-KR" sz="1400" dirty="0"/>
          </a:p>
          <a:p>
            <a:pPr lvl="1"/>
            <a:r>
              <a:rPr lang="ko-KR" altLang="en-US" sz="1600" dirty="0"/>
              <a:t>도 레 미 파 솔 라</a:t>
            </a:r>
            <a:r>
              <a:rPr lang="ko-KR" altLang="en-US" sz="1600" dirty="0">
                <a:latin typeface="맑은 고딕" panose="020B0503020000020004" pitchFamily="50" charset="-127"/>
              </a:rPr>
              <a:t>♭</a:t>
            </a:r>
            <a:r>
              <a:rPr lang="ko-KR" altLang="en-US" sz="1600" dirty="0"/>
              <a:t> 시 도</a:t>
            </a:r>
            <a:endParaRPr lang="en-US" altLang="ko-KR" sz="1600" dirty="0"/>
          </a:p>
          <a:p>
            <a:pPr lvl="2"/>
            <a:r>
              <a:rPr lang="ko-KR" altLang="en-US" sz="1400" dirty="0"/>
              <a:t>으뜸음이 다</a:t>
            </a:r>
            <a:r>
              <a:rPr lang="en-US" altLang="ko-KR" sz="1400" dirty="0"/>
              <a:t>(C)</a:t>
            </a:r>
            <a:r>
              <a:rPr lang="ko-KR" altLang="en-US" sz="1400" dirty="0"/>
              <a:t>일 때</a:t>
            </a:r>
            <a:r>
              <a:rPr lang="en-US" altLang="ko-KR" sz="1400" dirty="0"/>
              <a:t>, </a:t>
            </a:r>
            <a:r>
              <a:rPr lang="ko-KR" altLang="en-US" sz="1400" dirty="0"/>
              <a:t>다장조 음계와 다단조 화성 단음계가 합성된 형태</a:t>
            </a:r>
            <a:endParaRPr lang="en-US" altLang="ko-KR" sz="1400" dirty="0"/>
          </a:p>
          <a:p>
            <a:pPr lvl="1"/>
            <a:r>
              <a:rPr lang="ko-KR" altLang="en-US" sz="1600" dirty="0"/>
              <a:t>도 레 미 파 솔</a:t>
            </a:r>
            <a:r>
              <a:rPr lang="en-US" altLang="ko-KR" sz="1600" dirty="0"/>
              <a:t># </a:t>
            </a:r>
            <a:r>
              <a:rPr lang="ko-KR" altLang="en-US" sz="1600" dirty="0"/>
              <a:t>라 시 도</a:t>
            </a:r>
            <a:endParaRPr lang="en-US" altLang="ko-KR" sz="1600" dirty="0"/>
          </a:p>
          <a:p>
            <a:pPr lvl="2"/>
            <a:r>
              <a:rPr lang="ko-KR" altLang="en-US" sz="1400" dirty="0"/>
              <a:t>화성 단음계의 </a:t>
            </a:r>
            <a:r>
              <a:rPr lang="en-US" altLang="ko-KR" sz="1400" dirty="0"/>
              <a:t>3</a:t>
            </a:r>
            <a:r>
              <a:rPr lang="ko-KR" altLang="en-US" sz="1400" dirty="0"/>
              <a:t>음을 으뜸음으로 하는 선법</a:t>
            </a:r>
            <a:endParaRPr lang="en-US" altLang="ko-KR" sz="1400" dirty="0"/>
          </a:p>
          <a:p>
            <a:r>
              <a:rPr lang="ko-KR" altLang="en-US" sz="1800" dirty="0"/>
              <a:t>여러분도 다양한 </a:t>
            </a:r>
            <a:r>
              <a:rPr lang="en-US" altLang="ko-KR" sz="1800" dirty="0"/>
              <a:t>7</a:t>
            </a:r>
            <a:r>
              <a:rPr lang="ko-KR" altLang="en-US" sz="1800" dirty="0"/>
              <a:t>음 음계를 만들어볼 수 있습니다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600" dirty="0"/>
              <a:t>기존의 음계에서 </a:t>
            </a:r>
            <a:r>
              <a:rPr lang="en-US" altLang="ko-KR" sz="1600" dirty="0"/>
              <a:t>1</a:t>
            </a:r>
            <a:r>
              <a:rPr lang="ko-KR" altLang="en-US" sz="1600" dirty="0"/>
              <a:t>음이 아닌 음을 으뜸음으로 하는 선법을 찾아보세요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알려진 음계에서 한 두 개의 음을 반음 높이거나 반음 낮춰보세요</a:t>
            </a:r>
            <a:r>
              <a:rPr lang="en-US" altLang="ko-KR" sz="1600" dirty="0"/>
              <a:t>.</a:t>
            </a:r>
          </a:p>
          <a:p>
            <a:r>
              <a:rPr lang="en-US" altLang="ko-KR" sz="1800" dirty="0">
                <a:hlinkClick r:id="rId8"/>
              </a:rPr>
              <a:t>https://en.wikipedia.org/wiki/List_of_musical_scales_and_modes</a:t>
            </a:r>
            <a:endParaRPr lang="en-US" altLang="ko-KR" sz="1800" dirty="0"/>
          </a:p>
        </p:txBody>
      </p:sp>
      <p:pic>
        <p:nvPicPr>
          <p:cNvPr id="4" name="5s">
            <a:hlinkClick r:id="" action="ppaction://media"/>
            <a:extLst>
              <a:ext uri="{FF2B5EF4-FFF2-40B4-BE49-F238E27FC236}">
                <a16:creationId xmlns:a16="http://schemas.microsoft.com/office/drawing/2014/main" id="{0349CB0D-F81E-CE1E-5F52-2CE905D0A2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42060" y="4069556"/>
            <a:ext cx="487363" cy="487363"/>
          </a:xfrm>
          <a:prstGeom prst="rect">
            <a:avLst/>
          </a:prstGeom>
        </p:spPr>
      </p:pic>
      <p:pic>
        <p:nvPicPr>
          <p:cNvPr id="5" name="6f">
            <a:hlinkClick r:id="" action="ppaction://media"/>
            <a:extLst>
              <a:ext uri="{FF2B5EF4-FFF2-40B4-BE49-F238E27FC236}">
                <a16:creationId xmlns:a16="http://schemas.microsoft.com/office/drawing/2014/main" id="{C0A4E8A6-EB3A-8AFA-3366-9AB180839EA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42060" y="3429000"/>
            <a:ext cx="487363" cy="487363"/>
          </a:xfrm>
          <a:prstGeom prst="rect">
            <a:avLst/>
          </a:prstGeom>
        </p:spPr>
      </p:pic>
      <p:pic>
        <p:nvPicPr>
          <p:cNvPr id="6" name="6f7f">
            <a:hlinkClick r:id="" action="ppaction://media"/>
            <a:extLst>
              <a:ext uri="{FF2B5EF4-FFF2-40B4-BE49-F238E27FC236}">
                <a16:creationId xmlns:a16="http://schemas.microsoft.com/office/drawing/2014/main" id="{B546E2DF-AAB7-A28B-18E1-9354C00FA3A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42059" y="278844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7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70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70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7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3D9B0-3C90-4655-8B84-62F838A1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 선택 </a:t>
            </a:r>
            <a:r>
              <a:rPr lang="en-US" altLang="ko-KR" dirty="0"/>
              <a:t>– 5</a:t>
            </a:r>
            <a:r>
              <a:rPr lang="ko-KR" altLang="en-US" dirty="0"/>
              <a:t>음 음계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E4D116-D0EE-4BB0-A9D1-66229E18E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음계가 꼭 </a:t>
            </a:r>
            <a:r>
              <a:rPr lang="en-US" altLang="ko-KR" dirty="0"/>
              <a:t>7</a:t>
            </a:r>
            <a:r>
              <a:rPr lang="ko-KR" altLang="en-US" dirty="0"/>
              <a:t>음 음계만 있는 것은 아닙니다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Major pentatonic scale</a:t>
            </a:r>
          </a:p>
          <a:p>
            <a:pPr lvl="1"/>
            <a:r>
              <a:rPr lang="ko-KR" altLang="en-US" dirty="0"/>
              <a:t>도 레 미 솔 라 도</a:t>
            </a:r>
            <a:r>
              <a:rPr lang="en-US" altLang="ko-KR" dirty="0"/>
              <a:t> / </a:t>
            </a:r>
            <a:r>
              <a:rPr lang="ko-KR" altLang="en-US" dirty="0"/>
              <a:t>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ko-KR" altLang="en-US" dirty="0"/>
              <a:t> 라</a:t>
            </a:r>
            <a:r>
              <a:rPr lang="ko-KR" altLang="en-US" dirty="0">
                <a:latin typeface="맑은 고딕" panose="020B0503020000020004" pitchFamily="50" charset="-127"/>
              </a:rPr>
              <a:t>♭</a:t>
            </a:r>
            <a:r>
              <a:rPr lang="ko-KR" altLang="en-US" dirty="0"/>
              <a:t> 시</a:t>
            </a:r>
            <a:r>
              <a:rPr lang="ko-KR" altLang="en-US" dirty="0">
                <a:latin typeface="맑은 고딕" panose="020B0503020000020004" pitchFamily="50" charset="-127"/>
              </a:rPr>
              <a:t>♭</a:t>
            </a:r>
            <a:r>
              <a:rPr lang="ko-KR" altLang="en-US" dirty="0"/>
              <a:t> 레</a:t>
            </a:r>
            <a:r>
              <a:rPr lang="ko-KR" altLang="en-US" dirty="0">
                <a:latin typeface="맑은 고딕" panose="020B0503020000020004" pitchFamily="50" charset="-127"/>
              </a:rPr>
              <a:t>♭</a:t>
            </a:r>
            <a:r>
              <a:rPr lang="ko-KR" altLang="en-US" dirty="0"/>
              <a:t> 미</a:t>
            </a:r>
            <a:r>
              <a:rPr lang="ko-KR" altLang="en-US" dirty="0">
                <a:latin typeface="맑은 고딕" panose="020B0503020000020004" pitchFamily="50" charset="-127"/>
              </a:rPr>
              <a:t>♭</a:t>
            </a:r>
            <a:r>
              <a:rPr lang="ko-KR" altLang="en-US" dirty="0"/>
              <a:t> 솔</a:t>
            </a:r>
            <a:r>
              <a:rPr lang="ko-KR" altLang="en-US" dirty="0">
                <a:latin typeface="맑은 고딕" panose="020B0503020000020004" pitchFamily="50" charset="-127"/>
              </a:rPr>
              <a:t>♭</a:t>
            </a:r>
            <a:endParaRPr lang="en-US" altLang="ko-KR" dirty="0"/>
          </a:p>
          <a:p>
            <a:pPr lvl="1"/>
            <a:r>
              <a:rPr lang="en-US" altLang="ko-KR" dirty="0"/>
              <a:t>5</a:t>
            </a:r>
            <a:r>
              <a:rPr lang="ko-KR" altLang="en-US" dirty="0" err="1"/>
              <a:t>도권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(Circle of fifths)</a:t>
            </a:r>
            <a:r>
              <a:rPr lang="ko-KR" altLang="en-US" dirty="0"/>
              <a:t>에서 연속으로 놓인 </a:t>
            </a:r>
            <a:r>
              <a:rPr lang="en-US" altLang="ko-KR" dirty="0"/>
              <a:t>5</a:t>
            </a:r>
            <a:r>
              <a:rPr lang="ko-KR" altLang="en-US" dirty="0"/>
              <a:t>개의 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: C, G, D, A, E)</a:t>
            </a:r>
            <a:r>
              <a:rPr lang="ko-KR" altLang="en-US" dirty="0"/>
              <a:t>을 따서 만든 음계</a:t>
            </a:r>
            <a:endParaRPr lang="en-US" altLang="ko-KR" dirty="0"/>
          </a:p>
          <a:p>
            <a:pPr lvl="1"/>
            <a:r>
              <a:rPr lang="en-US" altLang="ko-KR" dirty="0"/>
              <a:t>G</a:t>
            </a:r>
            <a:r>
              <a:rPr lang="ko-KR" altLang="en-US" dirty="0">
                <a:latin typeface="맑은 고딕" panose="020B0503020000020004" pitchFamily="50" charset="-127"/>
              </a:rPr>
              <a:t>♭ </a:t>
            </a:r>
            <a:r>
              <a:rPr lang="en-US" altLang="ko-KR" dirty="0">
                <a:latin typeface="맑은 고딕" panose="020B0503020000020004" pitchFamily="50" charset="-127"/>
              </a:rPr>
              <a:t>Major pentatonic scale</a:t>
            </a:r>
            <a:r>
              <a:rPr lang="ko-KR" altLang="en-US" dirty="0">
                <a:latin typeface="맑은 고딕" panose="020B0503020000020004" pitchFamily="50" charset="-127"/>
              </a:rPr>
              <a:t>의 경우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피아노의 검은 건반으로만 구성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lvl="1"/>
            <a:r>
              <a:rPr lang="ko-KR" altLang="en-US" dirty="0"/>
              <a:t>우리나라와 중국 전통음악 등 다양한 고대 문명에서 사용</a:t>
            </a:r>
            <a:endParaRPr lang="en-US" altLang="ko-KR" dirty="0"/>
          </a:p>
          <a:p>
            <a:r>
              <a:rPr lang="en-US" altLang="ko-KR" dirty="0"/>
              <a:t>Minor pentatonic scale</a:t>
            </a:r>
          </a:p>
          <a:p>
            <a:pPr lvl="1"/>
            <a:r>
              <a:rPr lang="ko-KR" altLang="en-US" dirty="0"/>
              <a:t>라 도 레 미 솔 라 </a:t>
            </a:r>
            <a:r>
              <a:rPr lang="en-US" altLang="ko-KR" dirty="0"/>
              <a:t>/ </a:t>
            </a:r>
            <a:r>
              <a:rPr lang="ko-KR" altLang="en-US" dirty="0"/>
              <a:t>도 미</a:t>
            </a:r>
            <a:r>
              <a:rPr lang="ko-KR" altLang="en-US" dirty="0">
                <a:latin typeface="맑은 고딕" panose="020B0503020000020004" pitchFamily="50" charset="-127"/>
              </a:rPr>
              <a:t>♭</a:t>
            </a:r>
            <a:r>
              <a:rPr lang="ko-KR" altLang="en-US" dirty="0"/>
              <a:t> 파 솔 시</a:t>
            </a:r>
            <a:r>
              <a:rPr lang="ko-KR" altLang="en-US" dirty="0">
                <a:latin typeface="맑은 고딕" panose="020B0503020000020004" pitchFamily="50" charset="-127"/>
              </a:rPr>
              <a:t>♭</a:t>
            </a:r>
            <a:r>
              <a:rPr lang="ko-KR" altLang="en-US" dirty="0"/>
              <a:t> 도</a:t>
            </a:r>
            <a:endParaRPr lang="en-US" altLang="ko-KR" dirty="0"/>
          </a:p>
          <a:p>
            <a:pPr lvl="1"/>
            <a:r>
              <a:rPr lang="en-US" altLang="ko-KR" dirty="0"/>
              <a:t>Major pentatonic scale</a:t>
            </a:r>
            <a:r>
              <a:rPr lang="ko-KR" altLang="en-US" dirty="0"/>
              <a:t>의 </a:t>
            </a:r>
            <a:r>
              <a:rPr lang="en-US" altLang="ko-KR" dirty="0"/>
              <a:t>5</a:t>
            </a:r>
            <a:r>
              <a:rPr lang="ko-KR" altLang="en-US" dirty="0"/>
              <a:t>음을 으뜸음으로 하는 선법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https://en.wikipedia.org/wiki/Pentatonic_scale</a:t>
            </a:r>
            <a:endParaRPr lang="en-US" altLang="ko-KR" dirty="0"/>
          </a:p>
        </p:txBody>
      </p:sp>
      <p:pic>
        <p:nvPicPr>
          <p:cNvPr id="4" name="Major pentatonic scale">
            <a:hlinkClick r:id="" action="ppaction://media"/>
            <a:extLst>
              <a:ext uri="{FF2B5EF4-FFF2-40B4-BE49-F238E27FC236}">
                <a16:creationId xmlns:a16="http://schemas.microsoft.com/office/drawing/2014/main" id="{CD3338A8-00B0-96D4-546D-55C679EB11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46898" y="2508703"/>
            <a:ext cx="487363" cy="487363"/>
          </a:xfrm>
          <a:prstGeom prst="rect">
            <a:avLst/>
          </a:prstGeom>
        </p:spPr>
      </p:pic>
      <p:pic>
        <p:nvPicPr>
          <p:cNvPr id="5" name="Minor pentatonic scale">
            <a:hlinkClick r:id="" action="ppaction://media"/>
            <a:extLst>
              <a:ext uri="{FF2B5EF4-FFF2-40B4-BE49-F238E27FC236}">
                <a16:creationId xmlns:a16="http://schemas.microsoft.com/office/drawing/2014/main" id="{33999515-B283-8FC0-E664-C0DE075F226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46899" y="47457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16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60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C6615-CA3F-41F1-A888-A1A20F73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 선택 </a:t>
            </a:r>
            <a:r>
              <a:rPr lang="en-US" altLang="ko-KR" dirty="0"/>
              <a:t>– 6</a:t>
            </a:r>
            <a:r>
              <a:rPr lang="ko-KR" altLang="en-US" dirty="0"/>
              <a:t>음 음계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E6127D-B22A-440B-9945-0BD00B504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76057"/>
          </a:xfrm>
        </p:spPr>
        <p:txBody>
          <a:bodyPr/>
          <a:lstStyle/>
          <a:p>
            <a:r>
              <a:rPr lang="ko-KR" altLang="en-US" dirty="0" err="1"/>
              <a:t>온음음계</a:t>
            </a:r>
            <a:r>
              <a:rPr lang="en-US" altLang="ko-KR" dirty="0"/>
              <a:t>(Whole tone scale)</a:t>
            </a:r>
          </a:p>
          <a:p>
            <a:pPr lvl="1"/>
            <a:r>
              <a:rPr lang="ko-KR" altLang="en-US" dirty="0"/>
              <a:t>도 레 미 파</a:t>
            </a:r>
            <a:r>
              <a:rPr lang="en-US" altLang="ko-KR" dirty="0"/>
              <a:t># </a:t>
            </a:r>
            <a:r>
              <a:rPr lang="ko-KR" altLang="en-US" dirty="0"/>
              <a:t>솔</a:t>
            </a:r>
            <a:r>
              <a:rPr lang="en-US" altLang="ko-KR" dirty="0"/>
              <a:t># </a:t>
            </a:r>
            <a:r>
              <a:rPr lang="ko-KR" altLang="en-US" dirty="0"/>
              <a:t>라</a:t>
            </a:r>
            <a:r>
              <a:rPr lang="en-US" altLang="ko-KR" dirty="0"/>
              <a:t># </a:t>
            </a:r>
            <a:r>
              <a:rPr lang="ko-KR" altLang="en-US" dirty="0"/>
              <a:t>도 </a:t>
            </a:r>
            <a:r>
              <a:rPr lang="en-US" altLang="ko-KR" dirty="0"/>
              <a:t>/ </a:t>
            </a:r>
            <a:r>
              <a:rPr lang="ko-KR" altLang="en-US" dirty="0"/>
              <a:t>도</a:t>
            </a:r>
            <a:r>
              <a:rPr lang="en-US" altLang="ko-KR" dirty="0"/>
              <a:t># </a:t>
            </a:r>
            <a:r>
              <a:rPr lang="ko-KR" altLang="en-US" dirty="0"/>
              <a:t>레</a:t>
            </a:r>
            <a:r>
              <a:rPr lang="en-US" altLang="ko-KR" dirty="0"/>
              <a:t># </a:t>
            </a:r>
            <a:r>
              <a:rPr lang="ko-KR" altLang="en-US" dirty="0"/>
              <a:t>파 솔 라 시 도</a:t>
            </a:r>
            <a:r>
              <a:rPr lang="en-US" altLang="ko-KR" dirty="0"/>
              <a:t>#</a:t>
            </a:r>
          </a:p>
          <a:p>
            <a:pPr lvl="1"/>
            <a:r>
              <a:rPr lang="ko-KR" altLang="en-US" dirty="0"/>
              <a:t>한 옥타브를 </a:t>
            </a:r>
            <a:r>
              <a:rPr lang="en-US" altLang="ko-KR" dirty="0"/>
              <a:t>6</a:t>
            </a:r>
            <a:r>
              <a:rPr lang="ko-KR" altLang="en-US" dirty="0"/>
              <a:t>등분하여 모든 인접한 두 음의 음정이 온음 하나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반음 두 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인 음계</a:t>
            </a:r>
            <a:endParaRPr lang="en-US" altLang="ko-KR" dirty="0"/>
          </a:p>
          <a:p>
            <a:pPr lvl="1"/>
            <a:r>
              <a:rPr lang="ko-KR" altLang="en-US" dirty="0"/>
              <a:t>음 사이의 계층구조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(Hierarchy)</a:t>
            </a:r>
            <a:r>
              <a:rPr lang="ko-KR" altLang="en-US" dirty="0"/>
              <a:t>가 없어 조성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(Tonality)</a:t>
            </a:r>
            <a:r>
              <a:rPr lang="ko-KR" altLang="en-US" dirty="0"/>
              <a:t>이나 으뜸음이 존재할 수 없음</a:t>
            </a:r>
            <a:endParaRPr lang="en-US" altLang="ko-KR" dirty="0"/>
          </a:p>
          <a:p>
            <a:pPr lvl="1"/>
            <a:r>
              <a:rPr lang="ko-KR" altLang="en-US" dirty="0"/>
              <a:t>신비하고 모호한 느낌을 줌</a:t>
            </a:r>
            <a:endParaRPr lang="en-US" altLang="ko-KR" dirty="0"/>
          </a:p>
          <a:p>
            <a:r>
              <a:rPr lang="en-US" altLang="ko-KR" dirty="0"/>
              <a:t>Augmented scale</a:t>
            </a:r>
          </a:p>
          <a:p>
            <a:pPr lvl="1"/>
            <a:r>
              <a:rPr lang="ko-KR" altLang="en-US" dirty="0"/>
              <a:t>도 미</a:t>
            </a:r>
            <a:r>
              <a:rPr lang="ko-KR" altLang="en-US" dirty="0">
                <a:latin typeface="맑은 고딕" panose="020B0503020000020004" pitchFamily="50" charset="-127"/>
              </a:rPr>
              <a:t>♭</a:t>
            </a:r>
            <a:r>
              <a:rPr lang="ko-KR" altLang="en-US" dirty="0"/>
              <a:t> 미 솔 </a:t>
            </a:r>
            <a:r>
              <a:rPr lang="ko-KR" altLang="en-US" dirty="0" err="1"/>
              <a:t>솔</a:t>
            </a:r>
            <a:r>
              <a:rPr lang="en-US" altLang="ko-KR" dirty="0"/>
              <a:t>#</a:t>
            </a:r>
            <a:r>
              <a:rPr lang="ko-KR" altLang="en-US" dirty="0"/>
              <a:t> 시 도</a:t>
            </a:r>
            <a:endParaRPr lang="en-US" altLang="ko-KR" dirty="0"/>
          </a:p>
          <a:p>
            <a:r>
              <a:rPr lang="en-US" altLang="ko-KR" dirty="0"/>
              <a:t>Prometheus</a:t>
            </a:r>
            <a:r>
              <a:rPr lang="ko-KR" altLang="en-US" dirty="0"/>
              <a:t> </a:t>
            </a:r>
            <a:r>
              <a:rPr lang="en-US" altLang="ko-KR" dirty="0"/>
              <a:t>scale</a:t>
            </a:r>
          </a:p>
          <a:p>
            <a:pPr lvl="1"/>
            <a:r>
              <a:rPr lang="ko-KR" altLang="en-US" dirty="0"/>
              <a:t>도 레 미 파</a:t>
            </a:r>
            <a:r>
              <a:rPr lang="en-US" altLang="ko-KR" dirty="0"/>
              <a:t># </a:t>
            </a:r>
            <a:r>
              <a:rPr lang="ko-KR" altLang="en-US" dirty="0"/>
              <a:t>라 시</a:t>
            </a:r>
            <a:r>
              <a:rPr lang="ko-KR" altLang="en-US" dirty="0">
                <a:latin typeface="맑은 고딕" panose="020B0503020000020004" pitchFamily="50" charset="-127"/>
              </a:rPr>
              <a:t>♭</a:t>
            </a:r>
            <a:r>
              <a:rPr lang="ko-KR" altLang="en-US" dirty="0"/>
              <a:t> 도</a:t>
            </a:r>
            <a:endParaRPr lang="en-US" altLang="ko-KR" dirty="0"/>
          </a:p>
          <a:p>
            <a:r>
              <a:rPr lang="en-US" altLang="ko-KR" dirty="0"/>
              <a:t>Blues scale</a:t>
            </a:r>
          </a:p>
          <a:p>
            <a:pPr lvl="1"/>
            <a:r>
              <a:rPr lang="ko-KR" altLang="en-US" dirty="0"/>
              <a:t>도 미</a:t>
            </a:r>
            <a:r>
              <a:rPr lang="ko-KR" altLang="en-US" dirty="0">
                <a:latin typeface="맑은 고딕" panose="020B0503020000020004" pitchFamily="50" charset="-127"/>
              </a:rPr>
              <a:t>♭</a:t>
            </a:r>
            <a:r>
              <a:rPr lang="ko-KR" altLang="en-US" dirty="0"/>
              <a:t> 파 솔</a:t>
            </a:r>
            <a:r>
              <a:rPr lang="ko-KR" altLang="en-US" dirty="0">
                <a:latin typeface="맑은 고딕" panose="020B0503020000020004" pitchFamily="50" charset="-127"/>
              </a:rPr>
              <a:t>♭</a:t>
            </a:r>
            <a:r>
              <a:rPr lang="ko-KR" altLang="en-US" dirty="0"/>
              <a:t> 솔 시</a:t>
            </a:r>
            <a:r>
              <a:rPr lang="ko-KR" altLang="en-US" dirty="0">
                <a:latin typeface="맑은 고딕" panose="020B0503020000020004" pitchFamily="50" charset="-127"/>
              </a:rPr>
              <a:t>♭</a:t>
            </a:r>
            <a:r>
              <a:rPr lang="ko-KR" altLang="en-US" dirty="0"/>
              <a:t> 도</a:t>
            </a:r>
            <a:endParaRPr lang="en-US" altLang="ko-KR" dirty="0"/>
          </a:p>
        </p:txBody>
      </p:sp>
      <p:pic>
        <p:nvPicPr>
          <p:cNvPr id="4" name="Whole tone scale">
            <a:hlinkClick r:id="" action="ppaction://media"/>
            <a:extLst>
              <a:ext uri="{FF2B5EF4-FFF2-40B4-BE49-F238E27FC236}">
                <a16:creationId xmlns:a16="http://schemas.microsoft.com/office/drawing/2014/main" id="{A64E3FE8-796B-6D5F-BF15-7AB8469AD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50175" y="2057399"/>
            <a:ext cx="487363" cy="487363"/>
          </a:xfrm>
          <a:prstGeom prst="rect">
            <a:avLst/>
          </a:prstGeom>
        </p:spPr>
      </p:pic>
      <p:pic>
        <p:nvPicPr>
          <p:cNvPr id="5" name="Augmented scale">
            <a:hlinkClick r:id="" action="ppaction://media"/>
            <a:extLst>
              <a:ext uri="{FF2B5EF4-FFF2-40B4-BE49-F238E27FC236}">
                <a16:creationId xmlns:a16="http://schemas.microsoft.com/office/drawing/2014/main" id="{1C06EB78-594A-796F-157D-A2FF341F98E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50175" y="4001745"/>
            <a:ext cx="487363" cy="487363"/>
          </a:xfrm>
          <a:prstGeom prst="rect">
            <a:avLst/>
          </a:prstGeom>
        </p:spPr>
      </p:pic>
      <p:pic>
        <p:nvPicPr>
          <p:cNvPr id="6" name="Prometheus scale">
            <a:hlinkClick r:id="" action="ppaction://media"/>
            <a:extLst>
              <a:ext uri="{FF2B5EF4-FFF2-40B4-BE49-F238E27FC236}">
                <a16:creationId xmlns:a16="http://schemas.microsoft.com/office/drawing/2014/main" id="{C4699A01-D8D7-16EC-8699-A5958F40C93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50175" y="4852077"/>
            <a:ext cx="487363" cy="487363"/>
          </a:xfrm>
          <a:prstGeom prst="rect">
            <a:avLst/>
          </a:prstGeom>
        </p:spPr>
      </p:pic>
      <p:pic>
        <p:nvPicPr>
          <p:cNvPr id="7" name="Blues scale">
            <a:hlinkClick r:id="" action="ppaction://media"/>
            <a:extLst>
              <a:ext uri="{FF2B5EF4-FFF2-40B4-BE49-F238E27FC236}">
                <a16:creationId xmlns:a16="http://schemas.microsoft.com/office/drawing/2014/main" id="{A6C87704-3CDB-D9B4-3D89-3369D176C78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50175" y="570240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5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9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69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69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69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0FC56-95F5-4FBC-80FC-5E8FBC14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 선택 </a:t>
            </a:r>
            <a:r>
              <a:rPr lang="en-US" altLang="ko-KR" dirty="0"/>
              <a:t>– 6</a:t>
            </a:r>
            <a:r>
              <a:rPr lang="ko-KR" altLang="en-US" dirty="0"/>
              <a:t>음 음계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0110B1-EDCA-47A6-8FC6-EDE58EEFD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Major hexatonic scale</a:t>
            </a:r>
          </a:p>
          <a:p>
            <a:pPr lvl="1"/>
            <a:r>
              <a:rPr lang="ko-KR" altLang="en-US" dirty="0"/>
              <a:t>도 레 미 파 솔 라 도</a:t>
            </a:r>
            <a:r>
              <a:rPr lang="en-US" altLang="ko-KR" dirty="0"/>
              <a:t> / </a:t>
            </a:r>
            <a:r>
              <a:rPr lang="ko-KR" altLang="en-US" dirty="0"/>
              <a:t>솔 라 시 도 레 미 솔</a:t>
            </a:r>
            <a:endParaRPr lang="en-US" altLang="ko-KR" dirty="0"/>
          </a:p>
          <a:p>
            <a:pPr lvl="1"/>
            <a:r>
              <a:rPr lang="ko-KR" altLang="en-US" dirty="0"/>
              <a:t>장음계에서 </a:t>
            </a:r>
            <a:r>
              <a:rPr lang="en-US" altLang="ko-KR" dirty="0"/>
              <a:t>7</a:t>
            </a:r>
            <a:r>
              <a:rPr lang="ko-KR" altLang="en-US" dirty="0"/>
              <a:t>음을 뺀 것과 동일</a:t>
            </a:r>
            <a:endParaRPr lang="en-US" altLang="ko-KR" dirty="0"/>
          </a:p>
          <a:p>
            <a:r>
              <a:rPr lang="en-US" altLang="ko-KR" dirty="0"/>
              <a:t>Minor hexatonic scale</a:t>
            </a:r>
          </a:p>
          <a:p>
            <a:pPr lvl="1"/>
            <a:r>
              <a:rPr lang="ko-KR" altLang="en-US" dirty="0"/>
              <a:t>도 레 미</a:t>
            </a:r>
            <a:r>
              <a:rPr lang="ko-KR" altLang="en-US" dirty="0">
                <a:latin typeface="맑은 고딕" panose="020B0503020000020004" pitchFamily="50" charset="-127"/>
              </a:rPr>
              <a:t>♭</a:t>
            </a:r>
            <a:r>
              <a:rPr lang="ko-KR" altLang="en-US" dirty="0"/>
              <a:t> 파 솔 시</a:t>
            </a:r>
            <a:r>
              <a:rPr lang="ko-KR" altLang="en-US" dirty="0">
                <a:latin typeface="맑은 고딕" panose="020B0503020000020004" pitchFamily="50" charset="-127"/>
              </a:rPr>
              <a:t>♭</a:t>
            </a:r>
            <a:r>
              <a:rPr lang="ko-KR" altLang="en-US" dirty="0"/>
              <a:t> 도 </a:t>
            </a:r>
            <a:r>
              <a:rPr lang="en-US" altLang="ko-KR" dirty="0"/>
              <a:t>/ </a:t>
            </a:r>
            <a:r>
              <a:rPr lang="ko-KR" altLang="en-US" dirty="0"/>
              <a:t>라 시 도 레 미 솔 라 </a:t>
            </a:r>
            <a:r>
              <a:rPr lang="en-US" altLang="ko-KR" dirty="0"/>
              <a:t>/ </a:t>
            </a:r>
            <a:r>
              <a:rPr lang="ko-KR" altLang="en-US" dirty="0"/>
              <a:t>레 미 파 솔 라 도 레</a:t>
            </a:r>
            <a:endParaRPr lang="en-US" altLang="ko-KR" dirty="0"/>
          </a:p>
          <a:p>
            <a:pPr lvl="1"/>
            <a:r>
              <a:rPr lang="ko-KR" altLang="en-US" dirty="0"/>
              <a:t>단음계에서 </a:t>
            </a:r>
            <a:r>
              <a:rPr lang="en-US" altLang="ko-KR" dirty="0"/>
              <a:t>6</a:t>
            </a:r>
            <a:r>
              <a:rPr lang="ko-KR" altLang="en-US" dirty="0"/>
              <a:t>음을 뺀 것과 동일</a:t>
            </a:r>
          </a:p>
          <a:p>
            <a:r>
              <a:rPr lang="ko-KR" altLang="en-US" dirty="0"/>
              <a:t>위의 두 음계는 다장조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(C Major)</a:t>
            </a:r>
            <a:r>
              <a:rPr lang="ko-KR" altLang="en-US" dirty="0"/>
              <a:t>나 가단조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(A minor)</a:t>
            </a:r>
            <a:r>
              <a:rPr lang="ko-KR" altLang="en-US" dirty="0"/>
              <a:t>가 아닌 조의 곡을 피아노의 흰 건반만으로 연주하고자 할 때 유용합니다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hlinkClick r:id="rId2"/>
              </a:rPr>
              <a:t>https://en.wikipedia.org/wiki/Hexatonic_scale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5156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A498A-5335-4369-9387-6A19BAFB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 선택 </a:t>
            </a:r>
            <a:r>
              <a:rPr lang="en-US" altLang="ko-KR" dirty="0"/>
              <a:t>– 12</a:t>
            </a:r>
            <a:r>
              <a:rPr lang="ko-KR" altLang="en-US" dirty="0"/>
              <a:t>음 음계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C3C201-061F-4CBD-AB9C-59A52B14B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반음계</a:t>
            </a:r>
            <a:r>
              <a:rPr lang="en-US" altLang="ko-KR" dirty="0"/>
              <a:t>(Chromatic scale)</a:t>
            </a:r>
          </a:p>
          <a:p>
            <a:pPr lvl="1"/>
            <a:r>
              <a:rPr lang="ko-KR" altLang="en-US" dirty="0"/>
              <a:t>반음 하나 간격으로 </a:t>
            </a:r>
            <a:r>
              <a:rPr lang="en-US" altLang="ko-KR" dirty="0"/>
              <a:t>12</a:t>
            </a:r>
            <a:r>
              <a:rPr lang="ko-KR" altLang="en-US" dirty="0"/>
              <a:t>개의 음을 모두 포함하는 음계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12</a:t>
            </a:r>
            <a:r>
              <a:rPr lang="ko-KR" altLang="en-US" dirty="0">
                <a:solidFill>
                  <a:schemeClr val="accent2"/>
                </a:solidFill>
              </a:rPr>
              <a:t>음 기법</a:t>
            </a:r>
            <a:r>
              <a:rPr lang="en-US" altLang="ko-KR" dirty="0">
                <a:solidFill>
                  <a:schemeClr val="accent2"/>
                </a:solidFill>
              </a:rPr>
              <a:t>(Twelve-tone technique)</a:t>
            </a:r>
            <a:r>
              <a:rPr lang="ko-KR" altLang="en-US" dirty="0"/>
              <a:t>으로 만들어진 음악에 사용됨</a:t>
            </a:r>
            <a:endParaRPr lang="en-US" altLang="ko-KR" dirty="0"/>
          </a:p>
          <a:p>
            <a:pPr lvl="2"/>
            <a:r>
              <a:rPr lang="en-US" altLang="ko-KR" dirty="0"/>
              <a:t>12</a:t>
            </a:r>
            <a:r>
              <a:rPr lang="ko-KR" altLang="en-US" dirty="0"/>
              <a:t>개의 음을 모두 골고루 사용</a:t>
            </a:r>
            <a:endParaRPr lang="en-US" altLang="ko-KR" dirty="0"/>
          </a:p>
          <a:p>
            <a:pPr lvl="2"/>
            <a:r>
              <a:rPr lang="ko-KR" altLang="en-US" dirty="0"/>
              <a:t>조성이 존재하지 않는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무조음악</a:t>
            </a:r>
            <a:r>
              <a:rPr lang="ko-KR" altLang="en-US" dirty="0"/>
              <a:t>을 이론화한 것</a:t>
            </a:r>
            <a:endParaRPr lang="en-US" altLang="ko-KR" dirty="0"/>
          </a:p>
          <a:p>
            <a:pPr lvl="2"/>
            <a:r>
              <a:rPr lang="ko-KR" altLang="en-US" dirty="0"/>
              <a:t>쇤베르크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(Arnold Schoenberg, 1874-1951)</a:t>
            </a:r>
            <a:r>
              <a:rPr lang="ko-KR" altLang="en-US" dirty="0"/>
              <a:t>가 창시</a:t>
            </a:r>
            <a:endParaRPr lang="en-US" altLang="ko-KR" dirty="0"/>
          </a:p>
          <a:p>
            <a:r>
              <a:rPr lang="ko-KR" altLang="en-US" dirty="0"/>
              <a:t>그 외에도</a:t>
            </a:r>
            <a:r>
              <a:rPr lang="en-US" altLang="ko-KR" dirty="0"/>
              <a:t>……</a:t>
            </a:r>
          </a:p>
          <a:p>
            <a:pPr lvl="1"/>
            <a:r>
              <a:rPr lang="ko-KR" altLang="en-US" dirty="0"/>
              <a:t>한 옥타브를 </a:t>
            </a:r>
            <a:r>
              <a:rPr lang="en-US" altLang="ko-KR" dirty="0"/>
              <a:t>2</a:t>
            </a:r>
            <a:r>
              <a:rPr lang="ko-KR" altLang="en-US" dirty="0"/>
              <a:t>등분</a:t>
            </a:r>
            <a:r>
              <a:rPr lang="en-US" altLang="ko-KR" dirty="0"/>
              <a:t>, 3</a:t>
            </a:r>
            <a:r>
              <a:rPr lang="ko-KR" altLang="en-US" dirty="0"/>
              <a:t>등분</a:t>
            </a:r>
            <a:r>
              <a:rPr lang="en-US" altLang="ko-KR" dirty="0"/>
              <a:t>, 4</a:t>
            </a:r>
            <a:r>
              <a:rPr lang="ko-KR" altLang="en-US" dirty="0"/>
              <a:t>등분한 음계 등이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이들 음계는 모두 조성이 존재하지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1443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2F139-D360-492D-BB6E-C78A70AA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음계 선택 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735B8-4C69-47C8-BEF2-FD6A94F87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이렇게 다양한 음계들을 소개한 이유는</a:t>
            </a:r>
            <a:endParaRPr lang="en-US" altLang="ko-KR" dirty="0"/>
          </a:p>
          <a:p>
            <a:pPr lvl="1"/>
            <a:r>
              <a:rPr lang="ko-KR" altLang="en-US" dirty="0"/>
              <a:t>여러분께 작곡의 바탕이 되는 아이디어를 제공하기 위해서 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 모든 음계를 다 활용해야 할 필요는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밝고 경쾌한 느낌을 주고 싶다면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4"/>
                </a:solidFill>
              </a:rPr>
              <a:t>장음계</a:t>
            </a:r>
            <a:endParaRPr lang="en-US" altLang="ko-KR" dirty="0">
              <a:solidFill>
                <a:schemeClr val="accent4"/>
              </a:solidFill>
            </a:endParaRPr>
          </a:p>
          <a:p>
            <a:r>
              <a:rPr lang="ko-KR" altLang="en-US" dirty="0"/>
              <a:t>어둡고 무거운 느낌을 주고 싶다면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4"/>
                </a:solidFill>
              </a:rPr>
              <a:t>자연 </a:t>
            </a:r>
            <a:r>
              <a:rPr lang="en-US" altLang="ko-KR" dirty="0">
                <a:solidFill>
                  <a:schemeClr val="accent4"/>
                </a:solidFill>
              </a:rPr>
              <a:t>/ </a:t>
            </a:r>
            <a:r>
              <a:rPr lang="ko-KR" altLang="en-US" dirty="0">
                <a:solidFill>
                  <a:schemeClr val="accent4"/>
                </a:solidFill>
              </a:rPr>
              <a:t>화성 </a:t>
            </a:r>
            <a:r>
              <a:rPr lang="en-US" altLang="ko-KR" dirty="0">
                <a:solidFill>
                  <a:schemeClr val="accent4"/>
                </a:solidFill>
              </a:rPr>
              <a:t>/ </a:t>
            </a:r>
            <a:r>
              <a:rPr lang="ko-KR" altLang="en-US" dirty="0">
                <a:solidFill>
                  <a:schemeClr val="accent4"/>
                </a:solidFill>
              </a:rPr>
              <a:t>가락 </a:t>
            </a:r>
            <a:r>
              <a:rPr lang="ko-KR" altLang="en-US" dirty="0" err="1">
                <a:solidFill>
                  <a:schemeClr val="accent4"/>
                </a:solidFill>
              </a:rPr>
              <a:t>단음계</a:t>
            </a:r>
            <a:endParaRPr lang="en-US" altLang="ko-KR" dirty="0">
              <a:solidFill>
                <a:schemeClr val="accent4"/>
              </a:solidFill>
            </a:endParaRPr>
          </a:p>
          <a:p>
            <a:r>
              <a:rPr lang="ko-KR" altLang="en-US" dirty="0"/>
              <a:t>신비롭고 몽환적인 느낌을 주고 싶다면</a:t>
            </a:r>
            <a:r>
              <a:rPr lang="en-US" altLang="ko-KR" dirty="0"/>
              <a:t>: </a:t>
            </a:r>
            <a:r>
              <a:rPr lang="ko-KR" altLang="en-US" dirty="0" err="1">
                <a:solidFill>
                  <a:schemeClr val="accent4"/>
                </a:solidFill>
              </a:rPr>
              <a:t>온음음계</a:t>
            </a:r>
            <a:r>
              <a:rPr lang="en-US" altLang="ko-KR" dirty="0"/>
              <a:t>(Whole tone scale)</a:t>
            </a:r>
          </a:p>
          <a:p>
            <a:r>
              <a:rPr lang="ko-KR" altLang="en-US" dirty="0"/>
              <a:t>동양적인 느낌을 주고 싶다면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accent4"/>
                </a:solidFill>
              </a:rPr>
              <a:t>5</a:t>
            </a:r>
            <a:r>
              <a:rPr lang="ko-KR" altLang="en-US" dirty="0">
                <a:solidFill>
                  <a:schemeClr val="accent4"/>
                </a:solidFill>
              </a:rPr>
              <a:t>음 음계</a:t>
            </a:r>
            <a:r>
              <a:rPr lang="en-US" altLang="ko-KR" dirty="0"/>
              <a:t>(Major</a:t>
            </a:r>
            <a:r>
              <a:rPr lang="ko-KR" altLang="en-US" dirty="0"/>
              <a:t> </a:t>
            </a:r>
            <a:r>
              <a:rPr lang="en-US" altLang="ko-KR" dirty="0"/>
              <a:t>pentatonic scale)</a:t>
            </a:r>
          </a:p>
          <a:p>
            <a:r>
              <a:rPr lang="ko-KR" altLang="en-US" dirty="0"/>
              <a:t>아랍이나 인도 느낌을 주고 싶다면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4"/>
                </a:solidFill>
              </a:rPr>
              <a:t>아랍 음계</a:t>
            </a:r>
            <a:r>
              <a:rPr lang="en-US" altLang="ko-KR" dirty="0"/>
              <a:t>(Arabic scale)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기존 노래에서 음계만 바꿔도 분위기가 크게 달라질 것입니다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50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08606-5805-9493-565C-9D18C5182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깜짝 음계 실습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EDCCCB-82E0-C787-B216-3E748DD22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자료에서 </a:t>
            </a:r>
            <a:r>
              <a:rPr lang="en-US" altLang="ko-KR" dirty="0"/>
              <a:t>“</a:t>
            </a:r>
            <a:r>
              <a:rPr lang="en-US" altLang="ko-KR" dirty="0" err="1"/>
              <a:t>Change_scale.nwc</a:t>
            </a:r>
            <a:r>
              <a:rPr lang="en-US" altLang="ko-KR" dirty="0"/>
              <a:t>” </a:t>
            </a:r>
            <a:r>
              <a:rPr lang="ko-KR" altLang="en-US" dirty="0"/>
              <a:t>또는 </a:t>
            </a:r>
            <a:r>
              <a:rPr lang="en-US" altLang="ko-KR" dirty="0"/>
              <a:t>“</a:t>
            </a:r>
            <a:r>
              <a:rPr lang="en-US" altLang="ko-KR" dirty="0" err="1"/>
              <a:t>Change_scale.mscz</a:t>
            </a:r>
            <a:r>
              <a:rPr lang="en-US" altLang="ko-KR" dirty="0"/>
              <a:t>”</a:t>
            </a:r>
            <a:r>
              <a:rPr lang="ko-KR" altLang="en-US" dirty="0"/>
              <a:t>를 열어보세요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>
                <a:solidFill>
                  <a:schemeClr val="accent1"/>
                </a:solidFill>
              </a:rPr>
              <a:t>1, 5, 9, 13</a:t>
            </a:r>
            <a:r>
              <a:rPr lang="ko-KR" altLang="en-US" dirty="0">
                <a:solidFill>
                  <a:schemeClr val="accent1"/>
                </a:solidFill>
              </a:rPr>
              <a:t>마디에 커스텀 조표를 넣어 네 마디마다 음계를 바꿔보세요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/>
              <a:t>아무거나 서로 다른 음계 또는 선법 네 종류를 골라서 사용해 보세요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3"/>
                </a:solidFill>
              </a:rPr>
              <a:t>힌트</a:t>
            </a:r>
            <a:r>
              <a:rPr lang="en-US" altLang="ko-KR" dirty="0">
                <a:solidFill>
                  <a:schemeClr val="accent3"/>
                </a:solidFill>
              </a:rPr>
              <a:t>) 7</a:t>
            </a:r>
            <a:r>
              <a:rPr lang="ko-KR" altLang="en-US" dirty="0">
                <a:solidFill>
                  <a:schemeClr val="accent3"/>
                </a:solidFill>
              </a:rPr>
              <a:t>가지 음이 쓰였으니 </a:t>
            </a:r>
            <a:r>
              <a:rPr lang="en-US" altLang="ko-KR" dirty="0">
                <a:solidFill>
                  <a:schemeClr val="accent3"/>
                </a:solidFill>
              </a:rPr>
              <a:t>7</a:t>
            </a:r>
            <a:r>
              <a:rPr lang="ko-KR" altLang="en-US" dirty="0" err="1">
                <a:solidFill>
                  <a:schemeClr val="accent3"/>
                </a:solidFill>
              </a:rPr>
              <a:t>음음계를</a:t>
            </a:r>
            <a:r>
              <a:rPr lang="ko-KR" altLang="en-US" dirty="0">
                <a:solidFill>
                  <a:schemeClr val="accent3"/>
                </a:solidFill>
              </a:rPr>
              <a:t> </a:t>
            </a:r>
            <a:r>
              <a:rPr lang="ko-KR" altLang="en-US" dirty="0" err="1">
                <a:solidFill>
                  <a:schemeClr val="accent3"/>
                </a:solidFill>
              </a:rPr>
              <a:t>사용해야겠죠</a:t>
            </a:r>
            <a:r>
              <a:rPr lang="en-US" altLang="ko-KR" dirty="0">
                <a:solidFill>
                  <a:schemeClr val="accent3"/>
                </a:solidFill>
              </a:rPr>
              <a:t>?</a:t>
            </a:r>
          </a:p>
          <a:p>
            <a:r>
              <a:rPr lang="ko-KR" altLang="en-US" dirty="0">
                <a:solidFill>
                  <a:schemeClr val="accent2"/>
                </a:solidFill>
              </a:rPr>
              <a:t>모든 음표는 건드리지 않습니다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lvl="1"/>
            <a:endParaRPr lang="en-US" altLang="ko-KR" dirty="0">
              <a:solidFill>
                <a:schemeClr val="accent3"/>
              </a:solidFill>
            </a:endParaRPr>
          </a:p>
          <a:p>
            <a:r>
              <a:rPr lang="ko-KR" altLang="en-US" dirty="0"/>
              <a:t>완성한 분들은 </a:t>
            </a:r>
            <a:r>
              <a:rPr lang="en-US" altLang="ko-KR" dirty="0">
                <a:solidFill>
                  <a:schemeClr val="accent4"/>
                </a:solidFill>
              </a:rPr>
              <a:t>#</a:t>
            </a:r>
            <a:r>
              <a:rPr lang="ko-KR" altLang="en-US" dirty="0">
                <a:solidFill>
                  <a:schemeClr val="accent4"/>
                </a:solidFill>
              </a:rPr>
              <a:t>🎼</a:t>
            </a:r>
            <a:r>
              <a:rPr lang="ko-KR" altLang="en-US" dirty="0" err="1">
                <a:solidFill>
                  <a:schemeClr val="accent4"/>
                </a:solidFill>
              </a:rPr>
              <a:t>내가만든음악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ko-KR" altLang="en-US" dirty="0"/>
              <a:t>채널에 </a:t>
            </a:r>
            <a:r>
              <a:rPr lang="en-US" altLang="ko-KR" dirty="0">
                <a:solidFill>
                  <a:schemeClr val="accent4"/>
                </a:solidFill>
              </a:rPr>
              <a:t>.</a:t>
            </a:r>
            <a:r>
              <a:rPr lang="en-US" altLang="ko-KR" dirty="0" err="1">
                <a:solidFill>
                  <a:schemeClr val="accent4"/>
                </a:solidFill>
              </a:rPr>
              <a:t>nwc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ko-KR" altLang="en-US" dirty="0">
                <a:solidFill>
                  <a:schemeClr val="accent4"/>
                </a:solidFill>
              </a:rPr>
              <a:t>또는 </a:t>
            </a:r>
            <a:r>
              <a:rPr lang="en-US" altLang="ko-KR" dirty="0">
                <a:solidFill>
                  <a:schemeClr val="accent4"/>
                </a:solidFill>
              </a:rPr>
              <a:t>.</a:t>
            </a:r>
            <a:r>
              <a:rPr lang="en-US" altLang="ko-KR" dirty="0" err="1">
                <a:solidFill>
                  <a:schemeClr val="accent4"/>
                </a:solidFill>
              </a:rPr>
              <a:t>mscz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ko-KR" altLang="en-US" dirty="0">
                <a:solidFill>
                  <a:schemeClr val="accent4"/>
                </a:solidFill>
              </a:rPr>
              <a:t>파일</a:t>
            </a:r>
            <a:r>
              <a:rPr lang="ko-KR" altLang="en-US" dirty="0"/>
              <a:t>을 올려주세요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25C531-7194-1DF7-D3DC-AECB7F410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96" y="5593467"/>
            <a:ext cx="10944808" cy="65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49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화음부터 작곡하기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399499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E80DB-49CD-4A06-9E25-78E793BC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조바꿈의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5CA224-ECC2-438B-9751-874A3B826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어느 정도의 길이를 갖는</a:t>
            </a:r>
            <a:r>
              <a:rPr lang="en-US" altLang="ko-KR" dirty="0"/>
              <a:t>, </a:t>
            </a:r>
            <a:r>
              <a:rPr lang="ko-KR" altLang="en-US" dirty="0"/>
              <a:t>조성이 있는 곡이 처음부터 끝까지 같은 조로 쓰이는 경우는 거의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같은 조로만 쓰인 곡은 변화가 없어서 너무 단조롭기 때문입니다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다양한 것이 있어야 통일도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일반적으로 음악작품은 어떤 한 조에서 시작하여 다른 조로 옮겨 가고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다시 처음의 조로 돌아오게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곡이 다장조</a:t>
            </a:r>
            <a:r>
              <a:rPr lang="en-US" altLang="ko-KR" dirty="0"/>
              <a:t>(C Major) </a:t>
            </a:r>
            <a:r>
              <a:rPr lang="ko-KR" altLang="en-US" dirty="0"/>
              <a:t>곡이라고 해서 곡 전체가 다장조로만 이루어졌다는 뜻은 아닙니다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hlinkClick r:id="rId2"/>
              </a:rPr>
              <a:t>https://en.wikipedia.org/wiki/Modulation_(music)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69825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7D2F1-292E-49EF-B104-273CB711C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조바꿈은 계획적으로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9BCB3-37FE-4944-90B4-AC25AE77A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작곡을 할 때 의도적으로 조를 바꿔야 되겠다고 생각하지 않으면 쉽게 조가</a:t>
            </a:r>
            <a:br>
              <a:rPr lang="en-US" altLang="ko-KR" dirty="0"/>
            </a:br>
            <a:r>
              <a:rPr lang="ko-KR" altLang="en-US" dirty="0"/>
              <a:t>바뀌지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작곡을 하면서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4"/>
                </a:solidFill>
              </a:rPr>
              <a:t>“</a:t>
            </a:r>
            <a:r>
              <a:rPr lang="ko-KR" altLang="en-US" dirty="0">
                <a:solidFill>
                  <a:schemeClr val="accent4"/>
                </a:solidFill>
              </a:rPr>
              <a:t>어느 구간까지는 이 조로 가고 어느 구간부터는 이 조로 가겠다</a:t>
            </a:r>
            <a:r>
              <a:rPr lang="en-US" altLang="ko-KR" dirty="0">
                <a:solidFill>
                  <a:schemeClr val="accent4"/>
                </a:solidFill>
              </a:rPr>
              <a:t>.”</a:t>
            </a:r>
            <a:br>
              <a:rPr lang="en-US" altLang="ko-KR" dirty="0"/>
            </a:br>
            <a:r>
              <a:rPr lang="ko-KR" altLang="en-US" dirty="0"/>
              <a:t>하는 것을 </a:t>
            </a:r>
            <a:r>
              <a:rPr lang="ko-KR" altLang="en-US" dirty="0">
                <a:solidFill>
                  <a:schemeClr val="accent1"/>
                </a:solidFill>
              </a:rPr>
              <a:t>계획</a:t>
            </a:r>
            <a:r>
              <a:rPr lang="ko-KR" altLang="en-US" dirty="0"/>
              <a:t>해 놓아야 곡의 조성을 바꾸기 쉽습니다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일반적으로 조바꿈이 일어나려면</a:t>
            </a:r>
            <a:endParaRPr lang="en-US" altLang="ko-KR" dirty="0"/>
          </a:p>
          <a:p>
            <a:pPr lvl="1"/>
            <a:r>
              <a:rPr lang="ko-KR" altLang="en-US" dirty="0"/>
              <a:t>전에 사용하던 음계에 없던 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: C Major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에서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F#)</a:t>
            </a:r>
            <a:r>
              <a:rPr lang="ko-KR" altLang="en-US" dirty="0"/>
              <a:t>이 등장해야 하는데</a:t>
            </a:r>
            <a:endParaRPr lang="en-US" altLang="ko-KR" dirty="0"/>
          </a:p>
          <a:p>
            <a:pPr lvl="1"/>
            <a:r>
              <a:rPr lang="ko-KR" altLang="en-US" dirty="0"/>
              <a:t>한 조성에서만 머물다 보면 음계에 없는 음을 사용하기 쉽지 않기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조로 옮겨 가는지에 따라 곡의 분위기가 달라집니다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056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E0B79-E6B6-4411-AE3D-93FCD0D96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가까운 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3173F2-246D-4726-A355-4F6FFCC0CE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으뜸조</a:t>
            </a:r>
            <a:r>
              <a:rPr lang="en-US" altLang="ko-KR" dirty="0"/>
              <a:t>(Tonic key) </a:t>
            </a:r>
            <a:r>
              <a:rPr lang="en-US" altLang="ko-KR" b="1" dirty="0"/>
              <a:t>[T] 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chemeClr val="accent2"/>
                </a:solidFill>
              </a:rPr>
              <a:t>장조</a:t>
            </a:r>
            <a:r>
              <a:rPr lang="ko-KR" altLang="en-US" dirty="0"/>
              <a:t>일 때</a:t>
            </a:r>
            <a:r>
              <a:rPr lang="en-US" altLang="ko-KR" dirty="0"/>
              <a:t> </a:t>
            </a:r>
          </a:p>
          <a:p>
            <a:r>
              <a:rPr lang="ko-KR" altLang="en-US" dirty="0" err="1"/>
              <a:t>딸림조</a:t>
            </a:r>
            <a:r>
              <a:rPr lang="en-US" altLang="ko-KR" dirty="0"/>
              <a:t>(Dominant key) </a:t>
            </a:r>
            <a:r>
              <a:rPr lang="en-US" altLang="ko-KR" b="1" dirty="0"/>
              <a:t>[D]</a:t>
            </a:r>
          </a:p>
          <a:p>
            <a:pPr lvl="1"/>
            <a:r>
              <a:rPr lang="ko-KR" altLang="en-US" dirty="0"/>
              <a:t>으뜸조보다 </a:t>
            </a:r>
            <a:r>
              <a:rPr lang="en-US" altLang="ko-KR" dirty="0"/>
              <a:t>5</a:t>
            </a:r>
            <a:r>
              <a:rPr lang="ko-KR" altLang="en-US" dirty="0"/>
              <a:t>도</a:t>
            </a:r>
            <a:r>
              <a:rPr lang="en-US" altLang="ko-KR" dirty="0"/>
              <a:t>(</a:t>
            </a:r>
            <a:r>
              <a:rPr lang="ko-KR" altLang="en-US" dirty="0"/>
              <a:t>반음 </a:t>
            </a:r>
            <a:r>
              <a:rPr lang="en-US" altLang="ko-KR" dirty="0"/>
              <a:t>7</a:t>
            </a:r>
            <a:r>
              <a:rPr lang="ko-KR" altLang="en-US" dirty="0"/>
              <a:t>개</a:t>
            </a:r>
            <a:r>
              <a:rPr lang="en-US" altLang="ko-KR" dirty="0"/>
              <a:t>) </a:t>
            </a:r>
            <a:r>
              <a:rPr lang="ko-KR" altLang="en-US" dirty="0"/>
              <a:t>위의 </a:t>
            </a:r>
            <a:r>
              <a:rPr lang="ko-KR" altLang="en-US" dirty="0">
                <a:solidFill>
                  <a:schemeClr val="accent2"/>
                </a:solidFill>
              </a:rPr>
              <a:t>장조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 err="1"/>
              <a:t>버금딸림조</a:t>
            </a:r>
            <a:r>
              <a:rPr lang="en-US" altLang="ko-KR" dirty="0"/>
              <a:t>(Subdominant key) </a:t>
            </a:r>
            <a:r>
              <a:rPr lang="en-US" altLang="ko-KR" b="1" dirty="0"/>
              <a:t>[S]</a:t>
            </a:r>
          </a:p>
          <a:p>
            <a:pPr lvl="1"/>
            <a:r>
              <a:rPr lang="ko-KR" altLang="en-US" dirty="0"/>
              <a:t>으뜸조보다 </a:t>
            </a:r>
            <a:r>
              <a:rPr lang="en-US" altLang="ko-KR" dirty="0"/>
              <a:t>5</a:t>
            </a:r>
            <a:r>
              <a:rPr lang="ko-KR" altLang="en-US" dirty="0"/>
              <a:t>도 아래</a:t>
            </a:r>
            <a:r>
              <a:rPr lang="en-US" altLang="ko-KR" dirty="0"/>
              <a:t>(4</a:t>
            </a:r>
            <a:r>
              <a:rPr lang="ko-KR" altLang="en-US" dirty="0"/>
              <a:t>도 위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chemeClr val="accent2"/>
                </a:solidFill>
              </a:rPr>
              <a:t>장조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 err="1"/>
              <a:t>같은으뜸음조</a:t>
            </a:r>
            <a:r>
              <a:rPr lang="en-US" altLang="ko-KR" dirty="0"/>
              <a:t>(Parallel key) </a:t>
            </a:r>
            <a:r>
              <a:rPr lang="en-US" altLang="ko-KR" b="1" dirty="0"/>
              <a:t>[t]</a:t>
            </a:r>
          </a:p>
          <a:p>
            <a:pPr lvl="1"/>
            <a:r>
              <a:rPr lang="ko-KR" altLang="en-US" dirty="0"/>
              <a:t>으뜸조와 같은 으뜸음을 갖는 </a:t>
            </a:r>
            <a:r>
              <a:rPr lang="ko-KR" altLang="en-US" dirty="0">
                <a:solidFill>
                  <a:schemeClr val="accent4"/>
                </a:solidFill>
              </a:rPr>
              <a:t>단조</a:t>
            </a:r>
            <a:endParaRPr lang="en-US" altLang="ko-KR" dirty="0">
              <a:solidFill>
                <a:schemeClr val="accent4"/>
              </a:solidFill>
            </a:endParaRPr>
          </a:p>
          <a:p>
            <a:r>
              <a:rPr lang="ko-KR" altLang="en-US" dirty="0"/>
              <a:t>나란한 조</a:t>
            </a:r>
            <a:r>
              <a:rPr lang="en-US" altLang="ko-KR" dirty="0"/>
              <a:t>(Relative key) </a:t>
            </a:r>
            <a:r>
              <a:rPr lang="en-US" altLang="ko-KR" b="1" dirty="0"/>
              <a:t>[</a:t>
            </a:r>
            <a:r>
              <a:rPr lang="en-US" altLang="ko-KR" b="1" dirty="0" err="1"/>
              <a:t>Tp</a:t>
            </a:r>
            <a:r>
              <a:rPr lang="en-US" altLang="ko-KR" b="1" dirty="0"/>
              <a:t>]</a:t>
            </a:r>
          </a:p>
          <a:p>
            <a:pPr lvl="1"/>
            <a:r>
              <a:rPr lang="ko-KR" altLang="en-US" dirty="0"/>
              <a:t>으뜸조와 조표를 공유하는 </a:t>
            </a:r>
            <a:r>
              <a:rPr lang="ko-KR" altLang="en-US" dirty="0">
                <a:solidFill>
                  <a:schemeClr val="accent4"/>
                </a:solidFill>
              </a:rPr>
              <a:t>단조</a:t>
            </a:r>
            <a:endParaRPr lang="en-US" altLang="ko-KR" dirty="0">
              <a:solidFill>
                <a:schemeClr val="accent4"/>
              </a:solidFill>
            </a:endParaRP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D3B114C6-5CB8-4218-A88A-C2D5061A390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08164263"/>
              </p:ext>
            </p:extLst>
          </p:nvPr>
        </p:nvGraphicFramePr>
        <p:xfrm>
          <a:off x="6267450" y="2057400"/>
          <a:ext cx="4754562" cy="22250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584854">
                  <a:extLst>
                    <a:ext uri="{9D8B030D-6E8A-4147-A177-3AD203B41FA5}">
                      <a16:colId xmlns:a16="http://schemas.microsoft.com/office/drawing/2014/main" val="3857381271"/>
                    </a:ext>
                  </a:extLst>
                </a:gridCol>
                <a:gridCol w="1584854">
                  <a:extLst>
                    <a:ext uri="{9D8B030D-6E8A-4147-A177-3AD203B41FA5}">
                      <a16:colId xmlns:a16="http://schemas.microsoft.com/office/drawing/2014/main" val="46589422"/>
                    </a:ext>
                  </a:extLst>
                </a:gridCol>
                <a:gridCol w="1584854">
                  <a:extLst>
                    <a:ext uri="{9D8B030D-6E8A-4147-A177-3AD203B41FA5}">
                      <a16:colId xmlns:a16="http://schemas.microsoft.com/office/drawing/2014/main" val="2096049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Sp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Tp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Dp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06078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 minor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 minor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 minor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695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14057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 Major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 Major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 Major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417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0674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 minor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724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629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BE03EEE-D8EF-4AFF-AA9B-1196E4FE9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가까운 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24D01BE-DECC-4A1B-9B28-36367F8A3C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err="1"/>
              <a:t>으뜸조</a:t>
            </a:r>
            <a:r>
              <a:rPr lang="en-US" altLang="ko-KR" dirty="0"/>
              <a:t>(Tonic key) </a:t>
            </a:r>
            <a:r>
              <a:rPr lang="en-US" altLang="ko-KR" b="1" dirty="0"/>
              <a:t>[t] 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chemeClr val="accent4"/>
                </a:solidFill>
              </a:rPr>
              <a:t>단조</a:t>
            </a:r>
            <a:r>
              <a:rPr lang="ko-KR" altLang="en-US" dirty="0"/>
              <a:t>일 때</a:t>
            </a:r>
            <a:r>
              <a:rPr lang="en-US" altLang="ko-KR" dirty="0"/>
              <a:t> </a:t>
            </a:r>
          </a:p>
          <a:p>
            <a:r>
              <a:rPr lang="ko-KR" altLang="en-US" dirty="0" err="1"/>
              <a:t>딸림조</a:t>
            </a:r>
            <a:r>
              <a:rPr lang="en-US" altLang="ko-KR" dirty="0"/>
              <a:t>(Dominant key) </a:t>
            </a:r>
            <a:r>
              <a:rPr lang="en-US" altLang="ko-KR" b="1" dirty="0"/>
              <a:t>[d]</a:t>
            </a:r>
          </a:p>
          <a:p>
            <a:pPr lvl="1"/>
            <a:r>
              <a:rPr lang="ko-KR" altLang="en-US" dirty="0"/>
              <a:t>으뜸조보다 </a:t>
            </a:r>
            <a:r>
              <a:rPr lang="en-US" altLang="ko-KR" dirty="0"/>
              <a:t>5</a:t>
            </a:r>
            <a:r>
              <a:rPr lang="ko-KR" altLang="en-US" dirty="0"/>
              <a:t>도</a:t>
            </a:r>
            <a:r>
              <a:rPr lang="en-US" altLang="ko-KR" dirty="0"/>
              <a:t>(</a:t>
            </a:r>
            <a:r>
              <a:rPr lang="ko-KR" altLang="en-US" dirty="0"/>
              <a:t>반음 </a:t>
            </a:r>
            <a:r>
              <a:rPr lang="en-US" altLang="ko-KR" dirty="0"/>
              <a:t>7</a:t>
            </a:r>
            <a:r>
              <a:rPr lang="ko-KR" altLang="en-US" dirty="0"/>
              <a:t>개</a:t>
            </a:r>
            <a:r>
              <a:rPr lang="en-US" altLang="ko-KR" dirty="0"/>
              <a:t>) </a:t>
            </a:r>
            <a:r>
              <a:rPr lang="ko-KR" altLang="en-US" dirty="0"/>
              <a:t>위의 </a:t>
            </a:r>
            <a:r>
              <a:rPr lang="ko-KR" altLang="en-US" dirty="0">
                <a:solidFill>
                  <a:schemeClr val="accent4"/>
                </a:solidFill>
              </a:rPr>
              <a:t>단조</a:t>
            </a:r>
            <a:endParaRPr lang="en-US" altLang="ko-KR" dirty="0">
              <a:solidFill>
                <a:schemeClr val="accent4"/>
              </a:solidFill>
            </a:endParaRPr>
          </a:p>
          <a:p>
            <a:r>
              <a:rPr lang="ko-KR" altLang="en-US" dirty="0" err="1"/>
              <a:t>버금딸림조</a:t>
            </a:r>
            <a:r>
              <a:rPr lang="en-US" altLang="ko-KR" dirty="0"/>
              <a:t>(Subdominant key) </a:t>
            </a:r>
            <a:r>
              <a:rPr lang="en-US" altLang="ko-KR" b="1" dirty="0"/>
              <a:t>[s]</a:t>
            </a:r>
          </a:p>
          <a:p>
            <a:pPr lvl="1"/>
            <a:r>
              <a:rPr lang="ko-KR" altLang="en-US" dirty="0"/>
              <a:t>으뜸조보다 </a:t>
            </a:r>
            <a:r>
              <a:rPr lang="en-US" altLang="ko-KR" dirty="0"/>
              <a:t>5</a:t>
            </a:r>
            <a:r>
              <a:rPr lang="ko-KR" altLang="en-US" dirty="0"/>
              <a:t>도 아래</a:t>
            </a:r>
            <a:r>
              <a:rPr lang="en-US" altLang="ko-KR" dirty="0"/>
              <a:t>(4</a:t>
            </a:r>
            <a:r>
              <a:rPr lang="ko-KR" altLang="en-US" dirty="0"/>
              <a:t>도 위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chemeClr val="accent4"/>
                </a:solidFill>
              </a:rPr>
              <a:t>단조</a:t>
            </a:r>
            <a:endParaRPr lang="en-US" altLang="ko-KR" dirty="0">
              <a:solidFill>
                <a:schemeClr val="accent4"/>
              </a:solidFill>
            </a:endParaRPr>
          </a:p>
          <a:p>
            <a:r>
              <a:rPr lang="ko-KR" altLang="en-US" dirty="0" err="1"/>
              <a:t>같은으뜸음조</a:t>
            </a:r>
            <a:r>
              <a:rPr lang="en-US" altLang="ko-KR" dirty="0"/>
              <a:t>(Parallel key) </a:t>
            </a:r>
            <a:r>
              <a:rPr lang="en-US" altLang="ko-KR" b="1" dirty="0"/>
              <a:t>[T]</a:t>
            </a:r>
          </a:p>
          <a:p>
            <a:pPr lvl="1"/>
            <a:r>
              <a:rPr lang="ko-KR" altLang="en-US" dirty="0"/>
              <a:t>으뜸조와 같은 으뜸음을 갖는 </a:t>
            </a:r>
            <a:r>
              <a:rPr lang="ko-KR" altLang="en-US" dirty="0">
                <a:solidFill>
                  <a:schemeClr val="accent2"/>
                </a:solidFill>
              </a:rPr>
              <a:t>장조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/>
              <a:t>나란한 조</a:t>
            </a:r>
            <a:r>
              <a:rPr lang="en-US" altLang="ko-KR" dirty="0"/>
              <a:t>(Relative key) </a:t>
            </a:r>
            <a:r>
              <a:rPr lang="en-US" altLang="ko-KR" b="1" dirty="0"/>
              <a:t>[</a:t>
            </a:r>
            <a:r>
              <a:rPr lang="en-US" altLang="ko-KR" b="1" dirty="0" err="1"/>
              <a:t>tP</a:t>
            </a:r>
            <a:r>
              <a:rPr lang="en-US" altLang="ko-KR" b="1" dirty="0"/>
              <a:t>]</a:t>
            </a:r>
          </a:p>
          <a:p>
            <a:pPr lvl="1"/>
            <a:r>
              <a:rPr lang="ko-KR" altLang="en-US" dirty="0"/>
              <a:t>으뜸조와 조표를 공유하는 </a:t>
            </a:r>
            <a:r>
              <a:rPr lang="ko-KR" altLang="en-US" dirty="0">
                <a:solidFill>
                  <a:schemeClr val="accent2"/>
                </a:solidFill>
              </a:rPr>
              <a:t>장조</a:t>
            </a:r>
          </a:p>
          <a:p>
            <a:endParaRPr lang="ko-KR" altLang="en-US" dirty="0"/>
          </a:p>
        </p:txBody>
      </p:sp>
      <p:graphicFrame>
        <p:nvGraphicFramePr>
          <p:cNvPr id="10" name="내용 개체 틀 6">
            <a:extLst>
              <a:ext uri="{FF2B5EF4-FFF2-40B4-BE49-F238E27FC236}">
                <a16:creationId xmlns:a16="http://schemas.microsoft.com/office/drawing/2014/main" id="{FBA35C65-805E-462D-AB35-0C55C0A79CB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56435721"/>
              </p:ext>
            </p:extLst>
          </p:nvPr>
        </p:nvGraphicFramePr>
        <p:xfrm>
          <a:off x="6267450" y="2057400"/>
          <a:ext cx="4754562" cy="22250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584854">
                  <a:extLst>
                    <a:ext uri="{9D8B030D-6E8A-4147-A177-3AD203B41FA5}">
                      <a16:colId xmlns:a16="http://schemas.microsoft.com/office/drawing/2014/main" val="3857381271"/>
                    </a:ext>
                  </a:extLst>
                </a:gridCol>
                <a:gridCol w="1584854">
                  <a:extLst>
                    <a:ext uri="{9D8B030D-6E8A-4147-A177-3AD203B41FA5}">
                      <a16:colId xmlns:a16="http://schemas.microsoft.com/office/drawing/2014/main" val="46589422"/>
                    </a:ext>
                  </a:extLst>
                </a:gridCol>
                <a:gridCol w="1584854">
                  <a:extLst>
                    <a:ext uri="{9D8B030D-6E8A-4147-A177-3AD203B41FA5}">
                      <a16:colId xmlns:a16="http://schemas.microsoft.com/office/drawing/2014/main" val="2096049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T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06078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C Major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695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14057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 minor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 minor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 minor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417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sP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tP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dP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0674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♭ Major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♭</a:t>
                      </a:r>
                      <a:r>
                        <a:rPr lang="en-US" altLang="ko-KR" dirty="0"/>
                        <a:t> Major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♭</a:t>
                      </a:r>
                      <a:r>
                        <a:rPr lang="en-US" altLang="ko-KR" dirty="0"/>
                        <a:t> Major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72420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C509C27-CB78-4FE9-B06B-10ECDE523E3D}"/>
              </a:ext>
            </a:extLst>
          </p:cNvPr>
          <p:cNvSpPr txBox="1"/>
          <p:nvPr/>
        </p:nvSpPr>
        <p:spPr>
          <a:xfrm>
            <a:off x="6125042" y="5335431"/>
            <a:ext cx="509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https://en.wikipedia.org/wiki/Closely_related_key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000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B5746-F1B6-4052-B4EC-F1422E38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가까운 조로의 조바꿈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5444A25-D858-42E4-BF78-6D375F29D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10061812" cy="4316104"/>
          </a:xfrm>
        </p:spPr>
        <p:txBody>
          <a:bodyPr/>
          <a:lstStyle/>
          <a:p>
            <a:r>
              <a:rPr lang="ko-KR" altLang="en-US" dirty="0" err="1"/>
              <a:t>딸림조로</a:t>
            </a:r>
            <a:r>
              <a:rPr lang="ko-KR" altLang="en-US" dirty="0"/>
              <a:t> 조바꿈 </a:t>
            </a:r>
            <a:r>
              <a:rPr lang="en-US" altLang="ko-KR" dirty="0"/>
              <a:t>(T -&gt; D </a:t>
            </a:r>
            <a:r>
              <a:rPr lang="ko-KR" altLang="en-US" dirty="0"/>
              <a:t>또는 </a:t>
            </a:r>
            <a:r>
              <a:rPr lang="en-US" altLang="ko-KR" dirty="0"/>
              <a:t>t -&gt; d)</a:t>
            </a:r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솔</a:t>
            </a:r>
            <a:r>
              <a:rPr lang="en-US" altLang="ko-KR" dirty="0"/>
              <a:t>’</a:t>
            </a:r>
            <a:r>
              <a:rPr lang="ko-KR" altLang="en-US" dirty="0"/>
              <a:t>을 다른 조의 </a:t>
            </a:r>
            <a:r>
              <a:rPr lang="en-US" altLang="ko-KR" dirty="0"/>
              <a:t>‘</a:t>
            </a:r>
            <a:r>
              <a:rPr lang="ko-KR" altLang="en-US" dirty="0"/>
              <a:t>도</a:t>
            </a:r>
            <a:r>
              <a:rPr lang="en-US" altLang="ko-KR" dirty="0"/>
              <a:t>’</a:t>
            </a:r>
            <a:r>
              <a:rPr lang="ko-KR" altLang="en-US" dirty="0"/>
              <a:t>와 같아지도록 조바꿈</a:t>
            </a:r>
            <a:endParaRPr lang="en-US" altLang="ko-KR" dirty="0"/>
          </a:p>
          <a:p>
            <a:pPr lvl="1"/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 추가</a:t>
            </a:r>
            <a:endParaRPr lang="en-US" altLang="ko-KR" dirty="0"/>
          </a:p>
          <a:p>
            <a:pPr lvl="1"/>
            <a:r>
              <a:rPr lang="ko-KR" altLang="en-US" dirty="0"/>
              <a:t>조바꿈 전보다 긴장되게 만드는 효과가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버금딸림조로</a:t>
            </a:r>
            <a:r>
              <a:rPr lang="ko-KR" altLang="en-US" dirty="0"/>
              <a:t> 조바꿈 </a:t>
            </a:r>
            <a:r>
              <a:rPr lang="en-US" altLang="ko-KR" dirty="0"/>
              <a:t>(T -&gt; S </a:t>
            </a:r>
            <a:r>
              <a:rPr lang="ko-KR" altLang="en-US" dirty="0"/>
              <a:t>또는 </a:t>
            </a:r>
            <a:r>
              <a:rPr lang="en-US" altLang="ko-KR" dirty="0"/>
              <a:t>t -&gt; s)</a:t>
            </a:r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파</a:t>
            </a:r>
            <a:r>
              <a:rPr lang="en-US" altLang="ko-KR" dirty="0"/>
              <a:t>’</a:t>
            </a:r>
            <a:r>
              <a:rPr lang="ko-KR" altLang="en-US" dirty="0"/>
              <a:t>를 다른 조의 </a:t>
            </a:r>
            <a:r>
              <a:rPr lang="en-US" altLang="ko-KR" dirty="0"/>
              <a:t>‘</a:t>
            </a:r>
            <a:r>
              <a:rPr lang="ko-KR" altLang="en-US" dirty="0"/>
              <a:t>도</a:t>
            </a:r>
            <a:r>
              <a:rPr lang="en-US" altLang="ko-KR" dirty="0"/>
              <a:t>’</a:t>
            </a:r>
            <a:r>
              <a:rPr lang="ko-KR" altLang="en-US" dirty="0"/>
              <a:t>와 같아지도록 조바꿈</a:t>
            </a:r>
            <a:endParaRPr lang="en-US" altLang="ko-KR" dirty="0"/>
          </a:p>
          <a:p>
            <a:pPr lvl="1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en-US" altLang="ko-KR" dirty="0"/>
              <a:t> 1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ko-KR" altLang="en-US" dirty="0"/>
              <a:t>조바꿈 전보다 편안해지는 효과가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같은으뜸음조로</a:t>
            </a:r>
            <a:r>
              <a:rPr lang="ko-KR" altLang="en-US" dirty="0"/>
              <a:t> 조바꿈 </a:t>
            </a:r>
            <a:r>
              <a:rPr lang="en-US" altLang="ko-KR" dirty="0"/>
              <a:t>(T -&gt; t </a:t>
            </a:r>
            <a:r>
              <a:rPr lang="ko-KR" altLang="en-US" dirty="0"/>
              <a:t>또는 </a:t>
            </a:r>
            <a:r>
              <a:rPr lang="en-US" altLang="ko-KR" dirty="0"/>
              <a:t>t -&gt; T)</a:t>
            </a:r>
          </a:p>
          <a:p>
            <a:pPr lvl="1"/>
            <a:r>
              <a:rPr lang="ko-KR" altLang="en-US" dirty="0"/>
              <a:t>장조에서 단조로 갈 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(T -&gt; t)</a:t>
            </a:r>
            <a:r>
              <a:rPr lang="ko-KR" altLang="en-US" dirty="0"/>
              <a:t>는 </a:t>
            </a:r>
            <a:r>
              <a:rPr lang="ko-KR" altLang="en-US" dirty="0">
                <a:latin typeface="맑은 고딕" panose="020B0503020000020004" pitchFamily="50" charset="-127"/>
              </a:rPr>
              <a:t>♭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 추가</a:t>
            </a:r>
            <a:r>
              <a:rPr lang="en-US" altLang="ko-KR" dirty="0"/>
              <a:t>, </a:t>
            </a:r>
            <a:r>
              <a:rPr lang="ko-KR" altLang="en-US" dirty="0"/>
              <a:t>단조에서 장조로 갈 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(t -&gt; T)</a:t>
            </a:r>
            <a:r>
              <a:rPr lang="ko-KR" altLang="en-US" dirty="0"/>
              <a:t>는 </a:t>
            </a:r>
            <a:r>
              <a:rPr lang="en-US" altLang="ko-KR" dirty="0"/>
              <a:t># 3</a:t>
            </a:r>
            <a:r>
              <a:rPr lang="ko-KR" altLang="en-US" dirty="0"/>
              <a:t>개 추가</a:t>
            </a:r>
            <a:endParaRPr lang="en-US" altLang="ko-KR" dirty="0"/>
          </a:p>
          <a:p>
            <a:pPr lvl="1"/>
            <a:r>
              <a:rPr lang="ko-KR" altLang="en-US" dirty="0"/>
              <a:t>같은 멜로디라도 곡의 분위기를 어둡게</a:t>
            </a:r>
            <a:r>
              <a:rPr lang="en-US" altLang="ko-KR" dirty="0"/>
              <a:t>, </a:t>
            </a:r>
            <a:r>
              <a:rPr lang="ko-KR" altLang="en-US" dirty="0"/>
              <a:t>또는 밝게 만드는 효과가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80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D748F-A510-4011-938A-37320280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먼 조로의 조바꿈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B59D3F-578C-4F08-B207-0AD3720C2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Secondary dominant key </a:t>
            </a:r>
            <a:r>
              <a:rPr lang="en-US" altLang="ko-KR" b="1" dirty="0"/>
              <a:t>[DD, dd] </a:t>
            </a:r>
            <a:r>
              <a:rPr lang="ko-KR" altLang="en-US" dirty="0"/>
              <a:t>로 조바꿈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레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’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를 다른 조의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’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와 같아지도록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ko-KR" altLang="en-US" dirty="0" err="1"/>
              <a:t>딸림조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(Dominant key)</a:t>
            </a:r>
            <a:r>
              <a:rPr lang="ko-KR" altLang="en-US" dirty="0"/>
              <a:t>의 </a:t>
            </a:r>
            <a:r>
              <a:rPr lang="ko-KR" altLang="en-US" dirty="0" err="1"/>
              <a:t>딸림조</a:t>
            </a:r>
            <a:r>
              <a:rPr lang="en-US" altLang="ko-KR" dirty="0"/>
              <a:t>, </a:t>
            </a:r>
            <a:r>
              <a:rPr lang="ko-KR" altLang="en-US" dirty="0"/>
              <a:t>즉 으뜸조보다 </a:t>
            </a:r>
            <a:r>
              <a:rPr lang="en-US" altLang="ko-KR" dirty="0"/>
              <a:t>2</a:t>
            </a:r>
            <a:r>
              <a:rPr lang="ko-KR" altLang="en-US" dirty="0"/>
              <a:t>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반음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 </a:t>
            </a:r>
            <a:r>
              <a:rPr lang="ko-KR" altLang="en-US" dirty="0"/>
              <a:t>위의 조</a:t>
            </a:r>
            <a:endParaRPr lang="en-US" altLang="ko-KR" dirty="0"/>
          </a:p>
          <a:p>
            <a:pPr lvl="1"/>
            <a:r>
              <a:rPr lang="en-US" altLang="ko-KR" dirty="0"/>
              <a:t># 2</a:t>
            </a:r>
            <a:r>
              <a:rPr lang="ko-KR" altLang="en-US" dirty="0"/>
              <a:t>개 추가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C</a:t>
            </a:r>
            <a:r>
              <a:rPr lang="ko-KR" altLang="en-US" dirty="0"/>
              <a:t> </a:t>
            </a:r>
            <a:r>
              <a:rPr lang="en-US" altLang="ko-KR" dirty="0"/>
              <a:t>Major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D</a:t>
            </a:r>
            <a:r>
              <a:rPr lang="ko-KR" altLang="en-US" dirty="0"/>
              <a:t> </a:t>
            </a:r>
            <a:r>
              <a:rPr lang="en-US" altLang="ko-KR" dirty="0"/>
              <a:t>Major)</a:t>
            </a:r>
          </a:p>
          <a:p>
            <a:pPr lvl="1"/>
            <a:r>
              <a:rPr lang="ko-KR" altLang="en-US" dirty="0"/>
              <a:t>곡의 긴장감을 증폭시키는 효과가 있어 대중음악의 마지막 후렴구에 종종 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반음 </a:t>
            </a:r>
            <a:r>
              <a:rPr lang="en-US" altLang="ko-KR" dirty="0"/>
              <a:t>1</a:t>
            </a:r>
            <a:r>
              <a:rPr lang="ko-KR" altLang="en-US" dirty="0"/>
              <a:t>개 위의 조로 조바꿈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’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다음에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#’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이 오면서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altLang="ko-KR" dirty="0"/>
              <a:t># 7</a:t>
            </a:r>
            <a:r>
              <a:rPr lang="ko-KR" altLang="en-US" dirty="0"/>
              <a:t>개 또는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개 추가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C Major -&gt; C# Major)</a:t>
            </a:r>
          </a:p>
          <a:p>
            <a:pPr lvl="1"/>
            <a:r>
              <a:rPr lang="ko-KR" altLang="en-US" dirty="0"/>
              <a:t>역시 곡의 긴장감을 증폭시키는 효과가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반음 </a:t>
            </a:r>
            <a:r>
              <a:rPr lang="en-US" altLang="ko-KR" dirty="0"/>
              <a:t>1</a:t>
            </a:r>
            <a:r>
              <a:rPr lang="ko-KR" altLang="en-US" dirty="0"/>
              <a:t>개 아래의 조로 조바꿈</a:t>
            </a:r>
            <a:endParaRPr lang="en-US" altLang="ko-KR" dirty="0"/>
          </a:p>
          <a:p>
            <a:pPr lvl="1"/>
            <a:r>
              <a:rPr lang="en-US" altLang="ko-KR" dirty="0"/>
              <a:t># 5</a:t>
            </a:r>
            <a:r>
              <a:rPr lang="ko-KR" altLang="en-US" dirty="0"/>
              <a:t>개 또는 </a:t>
            </a:r>
            <a:r>
              <a:rPr lang="ko-KR" altLang="en-US" dirty="0">
                <a:latin typeface="맑은 고딕" panose="020B0503020000020004" pitchFamily="50" charset="-127"/>
              </a:rPr>
              <a:t>♭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개 추가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C# minor -&gt; C minor)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6A7899-2A4D-4D4E-92B9-FFEA6C799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910" y="5533439"/>
            <a:ext cx="7032009" cy="562561"/>
          </a:xfrm>
          <a:prstGeom prst="rect">
            <a:avLst/>
          </a:prstGeom>
        </p:spPr>
      </p:pic>
      <p:pic>
        <p:nvPicPr>
          <p:cNvPr id="5" name="5주차 발표_4">
            <a:hlinkClick r:id="" action="ppaction://media"/>
            <a:extLst>
              <a:ext uri="{FF2B5EF4-FFF2-40B4-BE49-F238E27FC236}">
                <a16:creationId xmlns:a16="http://schemas.microsoft.com/office/drawing/2014/main" id="{64E44E7F-FD26-40F3-BE64-EA0EEAC88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24713" y="55334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6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71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A0EED-8177-4C57-9781-955F90D64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먼 조로의 조바꿈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5356B-2186-4788-9F08-29A7F1755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단조의 </a:t>
            </a:r>
            <a:r>
              <a:rPr lang="en-US" altLang="ko-KR" dirty="0"/>
              <a:t>‘</a:t>
            </a:r>
            <a:r>
              <a:rPr lang="ko-KR" altLang="en-US" dirty="0"/>
              <a:t>파</a:t>
            </a:r>
            <a:r>
              <a:rPr lang="en-US" altLang="ko-KR" dirty="0"/>
              <a:t>’</a:t>
            </a:r>
            <a:r>
              <a:rPr lang="ko-KR" altLang="en-US" dirty="0"/>
              <a:t>를 다른 단조의 </a:t>
            </a:r>
            <a:r>
              <a:rPr lang="en-US" altLang="ko-KR" dirty="0"/>
              <a:t>‘</a:t>
            </a:r>
            <a:r>
              <a:rPr lang="ko-KR" altLang="en-US" dirty="0"/>
              <a:t>라</a:t>
            </a:r>
            <a:r>
              <a:rPr lang="en-US" altLang="ko-KR" dirty="0"/>
              <a:t>’</a:t>
            </a:r>
            <a:r>
              <a:rPr lang="ko-KR" altLang="en-US" dirty="0"/>
              <a:t>음과 같아지도록 조바꿈</a:t>
            </a:r>
            <a:endParaRPr lang="en-US" altLang="ko-KR" dirty="0"/>
          </a:p>
          <a:p>
            <a:pPr lvl="1"/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추가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>
                <a:ea typeface="맑은 고딕" panose="020B0503020000020004" pitchFamily="50" charset="-127"/>
              </a:rPr>
              <a:t>C#</a:t>
            </a:r>
            <a:r>
              <a:rPr lang="ko-KR" altLang="en-US" dirty="0"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ea typeface="맑은 고딕" panose="020B0503020000020004" pitchFamily="50" charset="-127"/>
              </a:rPr>
              <a:t>minor -&gt; A minor, B minor -&gt; G minor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/>
          </a:p>
          <a:p>
            <a:r>
              <a:rPr lang="ko-KR" altLang="en-US" dirty="0"/>
              <a:t>장조의 </a:t>
            </a:r>
            <a:r>
              <a:rPr lang="en-US" altLang="ko-KR" dirty="0"/>
              <a:t>‘</a:t>
            </a:r>
            <a:r>
              <a:rPr lang="ko-KR" altLang="en-US" dirty="0"/>
              <a:t>레</a:t>
            </a:r>
            <a:r>
              <a:rPr lang="en-US" altLang="ko-KR" dirty="0"/>
              <a:t>’</a:t>
            </a:r>
            <a:r>
              <a:rPr lang="ko-KR" altLang="en-US" dirty="0"/>
              <a:t>를 다른 장조의 </a:t>
            </a:r>
            <a:r>
              <a:rPr lang="en-US" altLang="ko-KR" dirty="0"/>
              <a:t>‘</a:t>
            </a:r>
            <a:r>
              <a:rPr lang="ko-KR" altLang="en-US" dirty="0"/>
              <a:t>시</a:t>
            </a:r>
            <a:r>
              <a:rPr lang="en-US" altLang="ko-KR" dirty="0"/>
              <a:t>’</a:t>
            </a:r>
            <a:r>
              <a:rPr lang="ko-KR" altLang="en-US" dirty="0"/>
              <a:t>와 같아지도록 조바꿈 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다시 장조의 </a:t>
            </a:r>
            <a:r>
              <a:rPr lang="en-US" altLang="ko-KR" dirty="0"/>
              <a:t>‘</a:t>
            </a:r>
            <a:r>
              <a:rPr lang="ko-KR" altLang="en-US" dirty="0"/>
              <a:t>레</a:t>
            </a:r>
            <a:r>
              <a:rPr lang="en-US" altLang="ko-KR" dirty="0"/>
              <a:t>’</a:t>
            </a:r>
            <a:r>
              <a:rPr lang="ko-KR" altLang="en-US" dirty="0"/>
              <a:t>를 다른 장조의 </a:t>
            </a:r>
            <a:r>
              <a:rPr lang="en-US" altLang="ko-KR" dirty="0"/>
              <a:t>‘</a:t>
            </a:r>
            <a:r>
              <a:rPr lang="ko-KR" altLang="en-US" dirty="0"/>
              <a:t>파</a:t>
            </a:r>
            <a:r>
              <a:rPr lang="en-US" altLang="ko-KR" dirty="0"/>
              <a:t>’</a:t>
            </a:r>
            <a:r>
              <a:rPr lang="ko-KR" altLang="en-US" dirty="0"/>
              <a:t>와 같아지도록 조바꿈</a:t>
            </a:r>
            <a:endParaRPr lang="en-US" altLang="ko-KR" dirty="0"/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추가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# 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추가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>
                <a:ea typeface="맑은 고딕" panose="020B0503020000020004" pitchFamily="50" charset="-127"/>
              </a:rPr>
              <a:t>E Major -&gt; G Major -&gt; E Major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/>
            <a:endParaRPr lang="ko-KR" altLang="en-US" dirty="0"/>
          </a:p>
        </p:txBody>
      </p:sp>
      <p:pic>
        <p:nvPicPr>
          <p:cNvPr id="5" name="5주차 발표_5">
            <a:hlinkClick r:id="" action="ppaction://media"/>
            <a:extLst>
              <a:ext uri="{FF2B5EF4-FFF2-40B4-BE49-F238E27FC236}">
                <a16:creationId xmlns:a16="http://schemas.microsoft.com/office/drawing/2014/main" id="{728F0C19-5929-4841-B1FE-C8DAFDC7E7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56738" y="2854100"/>
            <a:ext cx="487363" cy="4873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B3936B-E045-4644-B9EA-9A2E00CE0D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1344" y="2792149"/>
            <a:ext cx="8430704" cy="6589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3AE157-FE3F-4132-9DCD-4EC5590F6C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1344" y="3563990"/>
            <a:ext cx="7814054" cy="662463"/>
          </a:xfrm>
          <a:prstGeom prst="rect">
            <a:avLst/>
          </a:prstGeom>
        </p:spPr>
      </p:pic>
      <p:pic>
        <p:nvPicPr>
          <p:cNvPr id="8" name="5주차 발표_6">
            <a:hlinkClick r:id="" action="ppaction://media"/>
            <a:extLst>
              <a:ext uri="{FF2B5EF4-FFF2-40B4-BE49-F238E27FC236}">
                <a16:creationId xmlns:a16="http://schemas.microsoft.com/office/drawing/2014/main" id="{25E7B405-4C40-46D9-BBF2-6D121C12EBE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56738" y="3628178"/>
            <a:ext cx="487363" cy="4873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7E1F9F-5107-4802-909D-9CB2E72220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1344" y="5528755"/>
            <a:ext cx="8925552" cy="658685"/>
          </a:xfrm>
          <a:prstGeom prst="rect">
            <a:avLst/>
          </a:prstGeom>
        </p:spPr>
      </p:pic>
      <p:pic>
        <p:nvPicPr>
          <p:cNvPr id="10" name="5주차 발표_7">
            <a:hlinkClick r:id="" action="ppaction://media"/>
            <a:extLst>
              <a:ext uri="{FF2B5EF4-FFF2-40B4-BE49-F238E27FC236}">
                <a16:creationId xmlns:a16="http://schemas.microsoft.com/office/drawing/2014/main" id="{AADE5FC7-7862-4DBA-8B6B-57A9FBC8F2C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52995" y="5598401"/>
            <a:ext cx="487363" cy="48736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42625E-46C1-4FF6-BDCE-840CA65F5C73}"/>
              </a:ext>
            </a:extLst>
          </p:cNvPr>
          <p:cNvSpPr/>
          <p:nvPr/>
        </p:nvSpPr>
        <p:spPr>
          <a:xfrm>
            <a:off x="5773003" y="2792149"/>
            <a:ext cx="322997" cy="68040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E05AA0-F08D-47DB-9F0C-23853CD0F84E}"/>
              </a:ext>
            </a:extLst>
          </p:cNvPr>
          <p:cNvSpPr/>
          <p:nvPr/>
        </p:nvSpPr>
        <p:spPr>
          <a:xfrm>
            <a:off x="6104120" y="3556361"/>
            <a:ext cx="322997" cy="68040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FD4A3F-5F5C-4600-A477-EEFC0DA0F518}"/>
              </a:ext>
            </a:extLst>
          </p:cNvPr>
          <p:cNvSpPr/>
          <p:nvPr/>
        </p:nvSpPr>
        <p:spPr>
          <a:xfrm>
            <a:off x="4612942" y="5527617"/>
            <a:ext cx="245661" cy="65868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8055F3-435B-4D0C-9631-CE3F8574A6C6}"/>
              </a:ext>
            </a:extLst>
          </p:cNvPr>
          <p:cNvSpPr/>
          <p:nvPr/>
        </p:nvSpPr>
        <p:spPr>
          <a:xfrm>
            <a:off x="8502554" y="5527617"/>
            <a:ext cx="245661" cy="65868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6B8FF1-4190-47D6-B211-16727AC5762F}"/>
              </a:ext>
            </a:extLst>
          </p:cNvPr>
          <p:cNvSpPr/>
          <p:nvPr/>
        </p:nvSpPr>
        <p:spPr>
          <a:xfrm>
            <a:off x="6019957" y="5527617"/>
            <a:ext cx="817571" cy="6586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F5662C-6552-4D1F-AA77-854A4F5ACCA9}"/>
              </a:ext>
            </a:extLst>
          </p:cNvPr>
          <p:cNvSpPr txBox="1"/>
          <p:nvPr/>
        </p:nvSpPr>
        <p:spPr>
          <a:xfrm>
            <a:off x="3830140" y="6221104"/>
            <a:ext cx="519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당김음</a:t>
            </a:r>
            <a:r>
              <a:rPr lang="en-US" altLang="ko-KR" dirty="0">
                <a:solidFill>
                  <a:schemeClr val="accent1"/>
                </a:solidFill>
              </a:rPr>
              <a:t>(Syncopation)</a:t>
            </a:r>
            <a:r>
              <a:rPr lang="ko-KR" altLang="en-US" dirty="0">
                <a:solidFill>
                  <a:schemeClr val="accent1"/>
                </a:solidFill>
              </a:rPr>
              <a:t>을 사용하여 리듬에 변화를 줌</a:t>
            </a:r>
          </a:p>
        </p:txBody>
      </p:sp>
    </p:spTree>
    <p:extLst>
      <p:ext uri="{BB962C8B-B14F-4D97-AF65-F5344CB8AC3E}">
        <p14:creationId xmlns:p14="http://schemas.microsoft.com/office/powerpoint/2010/main" val="3767663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3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74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8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78C3E-F381-4907-9334-30D151F2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먼 조로의 조바꿈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B73955-29D8-4D90-A622-D5A92E448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단조의 </a:t>
            </a:r>
            <a:r>
              <a:rPr lang="en-US" altLang="ko-KR" dirty="0"/>
              <a:t>‘</a:t>
            </a:r>
            <a:r>
              <a:rPr lang="ko-KR" altLang="en-US" dirty="0"/>
              <a:t>미</a:t>
            </a:r>
            <a:r>
              <a:rPr lang="en-US" altLang="ko-KR" dirty="0"/>
              <a:t>’</a:t>
            </a:r>
            <a:r>
              <a:rPr lang="ko-KR" altLang="en-US" dirty="0"/>
              <a:t>를 장조의 </a:t>
            </a:r>
            <a:r>
              <a:rPr lang="en-US" altLang="ko-KR" dirty="0"/>
              <a:t>‘</a:t>
            </a:r>
            <a:r>
              <a:rPr lang="ko-KR" altLang="en-US" dirty="0"/>
              <a:t>도</a:t>
            </a:r>
            <a:r>
              <a:rPr lang="en-US" altLang="ko-KR" dirty="0"/>
              <a:t>’</a:t>
            </a:r>
            <a:r>
              <a:rPr lang="ko-KR" altLang="en-US" dirty="0"/>
              <a:t>와 같아지도록 조바꿈 하고</a:t>
            </a:r>
            <a:r>
              <a:rPr lang="en-US" altLang="ko-KR" dirty="0"/>
              <a:t>, </a:t>
            </a:r>
            <a:r>
              <a:rPr lang="ko-KR" altLang="en-US" dirty="0"/>
              <a:t>다시 장조의 </a:t>
            </a:r>
            <a:r>
              <a:rPr lang="en-US" altLang="ko-KR" dirty="0"/>
              <a:t>‘</a:t>
            </a:r>
            <a:r>
              <a:rPr lang="ko-KR" altLang="en-US" dirty="0"/>
              <a:t>파</a:t>
            </a:r>
            <a:r>
              <a:rPr lang="en-US" altLang="ko-KR" dirty="0"/>
              <a:t>’</a:t>
            </a:r>
            <a:r>
              <a:rPr lang="ko-KR" altLang="en-US" dirty="0"/>
              <a:t>를 단조의 </a:t>
            </a:r>
            <a:r>
              <a:rPr lang="en-US" altLang="ko-KR" dirty="0"/>
              <a:t>‘</a:t>
            </a:r>
            <a:r>
              <a:rPr lang="ko-KR" altLang="en-US" dirty="0"/>
              <a:t>라</a:t>
            </a:r>
            <a:r>
              <a:rPr lang="en-US" altLang="ko-KR" dirty="0"/>
              <a:t>’</a:t>
            </a:r>
            <a:r>
              <a:rPr lang="ko-KR" altLang="en-US" dirty="0"/>
              <a:t>와 같아지도록 조바꿈</a:t>
            </a:r>
            <a:endParaRPr lang="en-US" altLang="ko-KR" dirty="0"/>
          </a:p>
          <a:p>
            <a:pPr lvl="1"/>
            <a:r>
              <a:rPr lang="en-US" altLang="ko-KR" dirty="0"/>
              <a:t># 4</a:t>
            </a:r>
            <a:r>
              <a:rPr lang="ko-KR" altLang="en-US" dirty="0"/>
              <a:t>개 추가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추가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장단조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바뀜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>
                <a:ea typeface="맑은 고딕" panose="020B0503020000020004" pitchFamily="50" charset="-127"/>
              </a:rPr>
              <a:t>C#</a:t>
            </a:r>
            <a:r>
              <a:rPr lang="ko-KR" altLang="en-US" dirty="0"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ea typeface="맑은 고딕" panose="020B0503020000020004" pitchFamily="50" charset="-127"/>
              </a:rPr>
              <a:t>minor</a:t>
            </a:r>
            <a:r>
              <a:rPr lang="ko-KR" altLang="en-US" dirty="0"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ea typeface="맑은 고딕" panose="020B0503020000020004" pitchFamily="50" charset="-127"/>
              </a:rPr>
              <a:t>A</a:t>
            </a:r>
            <a:r>
              <a:rPr lang="ko-KR" altLang="en-US" dirty="0">
                <a:ea typeface="맑은 고딕" panose="020B0503020000020004" pitchFamily="50" charset="-127"/>
              </a:rPr>
              <a:t>♭ </a:t>
            </a:r>
            <a:r>
              <a:rPr lang="en-US" altLang="ko-KR" dirty="0">
                <a:ea typeface="맑은 고딕" panose="020B0503020000020004" pitchFamily="50" charset="-127"/>
              </a:rPr>
              <a:t>Major -&gt; C# minor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/>
              <a:t>단조의 </a:t>
            </a:r>
            <a:r>
              <a:rPr lang="en-US" altLang="ko-KR" dirty="0"/>
              <a:t>‘</a:t>
            </a:r>
            <a:r>
              <a:rPr lang="ko-KR" altLang="en-US" dirty="0"/>
              <a:t>파</a:t>
            </a:r>
            <a:r>
              <a:rPr lang="en-US" altLang="ko-KR" dirty="0"/>
              <a:t>’</a:t>
            </a:r>
            <a:r>
              <a:rPr lang="ko-KR" altLang="en-US" dirty="0"/>
              <a:t>를 장조의 </a:t>
            </a:r>
            <a:r>
              <a:rPr lang="en-US" altLang="ko-KR" dirty="0"/>
              <a:t>‘</a:t>
            </a:r>
            <a:r>
              <a:rPr lang="ko-KR" altLang="en-US" dirty="0"/>
              <a:t>도</a:t>
            </a:r>
            <a:r>
              <a:rPr lang="en-US" altLang="ko-KR" dirty="0"/>
              <a:t>’</a:t>
            </a:r>
            <a:r>
              <a:rPr lang="ko-KR" altLang="en-US" dirty="0"/>
              <a:t>와 같아지도록 조바꿈 </a:t>
            </a:r>
            <a:r>
              <a:rPr lang="en-US" altLang="ko-KR" dirty="0"/>
              <a:t>(t -&gt; </a:t>
            </a:r>
            <a:r>
              <a:rPr lang="en-US" altLang="ko-KR" dirty="0" err="1"/>
              <a:t>sP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맑은 고딕" panose="020B0503020000020004" pitchFamily="50" charset="-127"/>
              </a:rPr>
              <a:t>♭ </a:t>
            </a:r>
            <a:r>
              <a:rPr lang="en-US" altLang="ko-KR" dirty="0">
                <a:latin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</a:rPr>
              <a:t>개 추가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</a:rPr>
              <a:t>장단조</a:t>
            </a:r>
            <a:r>
              <a:rPr lang="ko-KR" altLang="en-US" dirty="0">
                <a:latin typeface="맑은 고딕" panose="020B0503020000020004" pitchFamily="50" charset="-127"/>
              </a:rPr>
              <a:t> 바뀜 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</a:rPr>
              <a:t>예</a:t>
            </a:r>
            <a:r>
              <a:rPr lang="en-US" altLang="ko-KR" dirty="0">
                <a:latin typeface="맑은 고딕" panose="020B0503020000020004" pitchFamily="50" charset="-127"/>
              </a:rPr>
              <a:t>: </a:t>
            </a:r>
            <a:r>
              <a:rPr lang="en-US" altLang="ko-KR" dirty="0"/>
              <a:t>C</a:t>
            </a:r>
            <a:r>
              <a:rPr lang="ko-KR" altLang="en-US" dirty="0"/>
              <a:t> </a:t>
            </a:r>
            <a:r>
              <a:rPr lang="en-US" altLang="ko-KR" dirty="0"/>
              <a:t>minor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♭ </a:t>
            </a:r>
            <a:r>
              <a:rPr lang="en-US" altLang="ko-KR" dirty="0"/>
              <a:t>Major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33E82-34F6-47D7-801C-9CBE46D6A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985" y="3143250"/>
            <a:ext cx="6523006" cy="697877"/>
          </a:xfrm>
          <a:prstGeom prst="rect">
            <a:avLst/>
          </a:prstGeom>
        </p:spPr>
      </p:pic>
      <p:pic>
        <p:nvPicPr>
          <p:cNvPr id="6" name="5주차 발표_8">
            <a:hlinkClick r:id="" action="ppaction://media"/>
            <a:extLst>
              <a:ext uri="{FF2B5EF4-FFF2-40B4-BE49-F238E27FC236}">
                <a16:creationId xmlns:a16="http://schemas.microsoft.com/office/drawing/2014/main" id="{212C10D4-8054-4967-9BED-DFA4956987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83198" y="3272963"/>
            <a:ext cx="487363" cy="4873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24B956-6002-4985-870B-F459AF7762F4}"/>
              </a:ext>
            </a:extLst>
          </p:cNvPr>
          <p:cNvSpPr/>
          <p:nvPr/>
        </p:nvSpPr>
        <p:spPr>
          <a:xfrm>
            <a:off x="3678795" y="3157685"/>
            <a:ext cx="322997" cy="68040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51F39B-6FD4-45D8-B42D-04BD5487A0C3}"/>
              </a:ext>
            </a:extLst>
          </p:cNvPr>
          <p:cNvSpPr/>
          <p:nvPr/>
        </p:nvSpPr>
        <p:spPr>
          <a:xfrm>
            <a:off x="5636396" y="3143250"/>
            <a:ext cx="322997" cy="68040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CBBC65-189C-4F03-B174-49E420E44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6985" y="5041247"/>
            <a:ext cx="7956912" cy="798444"/>
          </a:xfrm>
          <a:prstGeom prst="rect">
            <a:avLst/>
          </a:prstGeom>
        </p:spPr>
      </p:pic>
      <p:pic>
        <p:nvPicPr>
          <p:cNvPr id="10" name="5주차 발표_9">
            <a:hlinkClick r:id="" action="ppaction://media"/>
            <a:extLst>
              <a:ext uri="{FF2B5EF4-FFF2-40B4-BE49-F238E27FC236}">
                <a16:creationId xmlns:a16="http://schemas.microsoft.com/office/drawing/2014/main" id="{CACDFD0C-DF13-4227-BBE5-16EBA6C71B0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83198" y="5124050"/>
            <a:ext cx="487363" cy="48736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05E53-02F5-4486-9752-F442AD85362F}"/>
              </a:ext>
            </a:extLst>
          </p:cNvPr>
          <p:cNvSpPr/>
          <p:nvPr/>
        </p:nvSpPr>
        <p:spPr>
          <a:xfrm>
            <a:off x="4080499" y="5027530"/>
            <a:ext cx="322997" cy="68040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0715F8-BD40-423E-923A-462BAF9262F5}"/>
              </a:ext>
            </a:extLst>
          </p:cNvPr>
          <p:cNvSpPr txBox="1"/>
          <p:nvPr/>
        </p:nvSpPr>
        <p:spPr>
          <a:xfrm>
            <a:off x="1176128" y="5679433"/>
            <a:ext cx="6107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                                                             </a:t>
            </a:r>
            <a:r>
              <a:rPr lang="en-US" altLang="ko-KR" dirty="0" err="1">
                <a:solidFill>
                  <a:schemeClr val="accent4"/>
                </a:solidFill>
              </a:rPr>
              <a:t>Fm</a:t>
            </a:r>
            <a:endParaRPr lang="en-US" altLang="ko-KR" dirty="0">
              <a:solidFill>
                <a:schemeClr val="accent4"/>
              </a:solidFill>
            </a:endParaRPr>
          </a:p>
          <a:p>
            <a:r>
              <a:rPr lang="en-US" altLang="ko-KR" dirty="0" err="1">
                <a:solidFill>
                  <a:schemeClr val="accent4"/>
                </a:solidFill>
              </a:rPr>
              <a:t>Fm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ko-KR" altLang="en-US" dirty="0">
                <a:solidFill>
                  <a:schemeClr val="accent4"/>
                </a:solidFill>
              </a:rPr>
              <a:t>화음은 </a:t>
            </a:r>
            <a:r>
              <a:rPr lang="en-US" altLang="ko-KR" dirty="0">
                <a:solidFill>
                  <a:schemeClr val="accent4"/>
                </a:solidFill>
              </a:rPr>
              <a:t>C minor </a:t>
            </a:r>
            <a:r>
              <a:rPr lang="ko-KR" altLang="en-US" dirty="0">
                <a:solidFill>
                  <a:schemeClr val="accent4"/>
                </a:solidFill>
              </a:rPr>
              <a:t>조성의 </a:t>
            </a:r>
            <a:r>
              <a:rPr lang="en-US" altLang="ko-KR" dirty="0">
                <a:solidFill>
                  <a:schemeClr val="accent4"/>
                </a:solidFill>
              </a:rPr>
              <a:t>Subdominant chord(s, 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ⅳ)</a:t>
            </a:r>
            <a:r>
              <a:rPr lang="ko-KR" altLang="en-US" dirty="0">
                <a:solidFill>
                  <a:schemeClr val="accent4"/>
                </a:solidFill>
              </a:rPr>
              <a:t>이면서</a:t>
            </a:r>
            <a:endParaRPr lang="en-US" altLang="ko-KR" dirty="0">
              <a:solidFill>
                <a:schemeClr val="accent4"/>
              </a:solidFill>
            </a:endParaRPr>
          </a:p>
          <a:p>
            <a:r>
              <a:rPr lang="en-US" altLang="ko-KR" dirty="0">
                <a:solidFill>
                  <a:schemeClr val="accent4"/>
                </a:solidFill>
              </a:rPr>
              <a:t>                    A</a:t>
            </a:r>
            <a:r>
              <a:rPr lang="en-US" altLang="ko-KR" dirty="0">
                <a:solidFill>
                  <a:schemeClr val="accent4"/>
                </a:solidFill>
                <a:ea typeface="맑은 고딕" panose="020B0503020000020004" pitchFamily="50" charset="-127"/>
              </a:rPr>
              <a:t>♭ </a:t>
            </a:r>
            <a:r>
              <a:rPr lang="en-US" altLang="ko-KR" dirty="0">
                <a:solidFill>
                  <a:schemeClr val="accent4"/>
                </a:solidFill>
              </a:rPr>
              <a:t>Major </a:t>
            </a:r>
            <a:r>
              <a:rPr lang="ko-KR" altLang="en-US" dirty="0">
                <a:solidFill>
                  <a:schemeClr val="accent4"/>
                </a:solidFill>
              </a:rPr>
              <a:t>조성의 </a:t>
            </a:r>
            <a:r>
              <a:rPr lang="en-US" altLang="ko-KR" dirty="0">
                <a:solidFill>
                  <a:schemeClr val="accent4"/>
                </a:solidFill>
                <a:ea typeface="맑은 고딕" panose="020B0503020000020004" pitchFamily="50" charset="-127"/>
              </a:rPr>
              <a:t>Relative tonic chord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chemeClr val="accent4"/>
                </a:solidFill>
                <a:ea typeface="맑은 고딕" panose="020B0503020000020004" pitchFamily="50" charset="-127"/>
              </a:rPr>
              <a:t>Tp</a:t>
            </a:r>
            <a:r>
              <a:rPr lang="en-US" altLang="ko-KR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ⅵ)</a:t>
            </a:r>
            <a:r>
              <a:rPr lang="ko-KR" altLang="en-US" dirty="0">
                <a:solidFill>
                  <a:schemeClr val="accent4"/>
                </a:solidFill>
              </a:rPr>
              <a:t>입니다</a:t>
            </a:r>
            <a:r>
              <a:rPr lang="en-US" altLang="ko-KR" dirty="0">
                <a:solidFill>
                  <a:schemeClr val="accent4"/>
                </a:solidFill>
              </a:rPr>
              <a:t>.</a:t>
            </a:r>
            <a:endParaRPr lang="ko-KR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359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4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11" grpId="0" animBg="1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289A3-A3B6-4B71-B6FB-84A19DFD8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조를 바꾸는 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E6D7E6-561E-47B0-9F5B-B07F5ECA9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조성의 음계에</a:t>
            </a:r>
            <a:endParaRPr lang="en-US" altLang="ko-KR" dirty="0"/>
          </a:p>
          <a:p>
            <a:pPr lvl="1"/>
            <a:r>
              <a:rPr lang="ko-KR" altLang="en-US" dirty="0"/>
              <a:t>공통으로 사용되는 음들을 이용하거나</a:t>
            </a:r>
            <a:endParaRPr lang="en-US" altLang="ko-KR" dirty="0"/>
          </a:p>
          <a:p>
            <a:pPr lvl="1"/>
            <a:r>
              <a:rPr lang="ko-KR" altLang="en-US" dirty="0"/>
              <a:t>공통으로 사용되는 화음을 이용하여</a:t>
            </a:r>
            <a:endParaRPr lang="en-US" altLang="ko-KR" dirty="0"/>
          </a:p>
          <a:p>
            <a:pPr lvl="1"/>
            <a:r>
              <a:rPr lang="ko-KR" altLang="en-US" dirty="0"/>
              <a:t>자연스럽게 조를 바꿀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또는 화음 변화를 이용하여 조를 바꾸는 방법도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</a:t>
            </a:r>
            <a:r>
              <a:rPr lang="en-US" altLang="ko-KR" dirty="0">
                <a:solidFill>
                  <a:schemeClr val="accent6"/>
                </a:solidFill>
              </a:rPr>
              <a:t>(C E G) </a:t>
            </a:r>
            <a:r>
              <a:rPr lang="ko-KR" altLang="en-US" dirty="0"/>
              <a:t>화음과 두 음을 공유하는 </a:t>
            </a:r>
            <a:r>
              <a:rPr lang="en-US" altLang="ko-KR" dirty="0"/>
              <a:t>3</a:t>
            </a:r>
            <a:r>
              <a:rPr lang="ko-KR" altLang="en-US" dirty="0"/>
              <a:t>화음</a:t>
            </a:r>
            <a:endParaRPr lang="en-US" altLang="ko-KR" dirty="0"/>
          </a:p>
          <a:p>
            <a:pPr lvl="2"/>
            <a:r>
              <a:rPr lang="en-US" altLang="ko-KR" dirty="0"/>
              <a:t>Am</a:t>
            </a:r>
            <a:r>
              <a:rPr lang="en-US" altLang="ko-KR" dirty="0">
                <a:solidFill>
                  <a:schemeClr val="accent6"/>
                </a:solidFill>
              </a:rPr>
              <a:t>(A C E)</a:t>
            </a:r>
            <a:r>
              <a:rPr lang="en-US" altLang="ko-KR" dirty="0"/>
              <a:t>, Cm</a:t>
            </a:r>
            <a:r>
              <a:rPr lang="en-US" altLang="ko-KR" dirty="0">
                <a:solidFill>
                  <a:schemeClr val="accent6"/>
                </a:solidFill>
              </a:rPr>
              <a:t>(C E</a:t>
            </a:r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♭ G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en-US" altLang="ko-KR" dirty="0"/>
              <a:t>, </a:t>
            </a:r>
            <a:r>
              <a:rPr lang="en-US" altLang="ko-KR" dirty="0" err="1"/>
              <a:t>Em</a:t>
            </a:r>
            <a:r>
              <a:rPr lang="en-US" altLang="ko-KR" dirty="0">
                <a:solidFill>
                  <a:schemeClr val="accent6"/>
                </a:solidFill>
              </a:rPr>
              <a:t>(E G B)</a:t>
            </a:r>
          </a:p>
          <a:p>
            <a:pPr lvl="2"/>
            <a:r>
              <a:rPr lang="en-US" altLang="ko-KR" dirty="0" err="1"/>
              <a:t>Caug</a:t>
            </a:r>
            <a:r>
              <a:rPr lang="en-US" altLang="ko-KR" dirty="0">
                <a:solidFill>
                  <a:schemeClr val="accent6"/>
                </a:solidFill>
              </a:rPr>
              <a:t>(C E G#)</a:t>
            </a:r>
            <a:r>
              <a:rPr lang="en-US" altLang="ko-KR" dirty="0"/>
              <a:t>, </a:t>
            </a:r>
            <a:r>
              <a:rPr lang="en-US" altLang="ko-KR" dirty="0" err="1"/>
              <a:t>Edim</a:t>
            </a:r>
            <a:r>
              <a:rPr lang="en-US" altLang="ko-KR" dirty="0">
                <a:solidFill>
                  <a:schemeClr val="accent6"/>
                </a:solidFill>
              </a:rPr>
              <a:t>(E G B</a:t>
            </a:r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</a:rPr>
              <a:t>♭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en-US" altLang="ko-KR" dirty="0"/>
              <a:t>, </a:t>
            </a:r>
            <a:r>
              <a:rPr lang="en-US" altLang="ko-KR" dirty="0" err="1"/>
              <a:t>C#dim</a:t>
            </a:r>
            <a:r>
              <a:rPr lang="en-US" altLang="ko-KR" dirty="0">
                <a:solidFill>
                  <a:schemeClr val="accent6"/>
                </a:solidFill>
              </a:rPr>
              <a:t>(C# E G)</a:t>
            </a:r>
            <a:r>
              <a:rPr lang="en-US" altLang="ko-KR" dirty="0"/>
              <a:t>, Csus2</a:t>
            </a:r>
            <a:r>
              <a:rPr lang="en-US" altLang="ko-KR" dirty="0">
                <a:solidFill>
                  <a:schemeClr val="accent6"/>
                </a:solidFill>
              </a:rPr>
              <a:t>(C D G)</a:t>
            </a:r>
            <a:r>
              <a:rPr lang="en-US" altLang="ko-KR" dirty="0"/>
              <a:t>, Csus4</a:t>
            </a:r>
            <a:r>
              <a:rPr lang="en-US" altLang="ko-KR" dirty="0">
                <a:solidFill>
                  <a:schemeClr val="accent6"/>
                </a:solidFill>
              </a:rPr>
              <a:t>(C F G)</a:t>
            </a:r>
          </a:p>
          <a:p>
            <a:pPr lvl="1"/>
            <a:r>
              <a:rPr lang="en-US" altLang="ko-KR" dirty="0"/>
              <a:t>C</a:t>
            </a:r>
            <a:r>
              <a:rPr lang="ko-KR" altLang="en-US" dirty="0"/>
              <a:t>음을 포함하는 </a:t>
            </a:r>
            <a:r>
              <a:rPr lang="en-US" altLang="ko-KR" dirty="0"/>
              <a:t>3</a:t>
            </a:r>
            <a:r>
              <a:rPr lang="ko-KR" altLang="en-US" dirty="0"/>
              <a:t>화음</a:t>
            </a:r>
            <a:endParaRPr lang="en-US" altLang="ko-KR" dirty="0"/>
          </a:p>
          <a:p>
            <a:pPr lvl="2"/>
            <a:r>
              <a:rPr lang="en-US" altLang="ko-KR" dirty="0"/>
              <a:t>C</a:t>
            </a:r>
            <a:r>
              <a:rPr lang="en-US" altLang="ko-KR" dirty="0">
                <a:solidFill>
                  <a:schemeClr val="accent6"/>
                </a:solidFill>
              </a:rPr>
              <a:t>(C E G)</a:t>
            </a:r>
            <a:r>
              <a:rPr lang="en-US" altLang="ko-KR" dirty="0"/>
              <a:t>, A</a:t>
            </a:r>
            <a:r>
              <a:rPr lang="en-US" altLang="ko-KR" dirty="0">
                <a:ea typeface="맑은 고딕" panose="020B0503020000020004" pitchFamily="50" charset="-127"/>
              </a:rPr>
              <a:t>♭</a:t>
            </a:r>
            <a:r>
              <a:rPr lang="en-US" altLang="ko-KR" dirty="0">
                <a:solidFill>
                  <a:schemeClr val="accent6"/>
                </a:solidFill>
                <a:ea typeface="맑은 고딕" panose="020B0503020000020004" pitchFamily="50" charset="-127"/>
              </a:rPr>
              <a:t>(A</a:t>
            </a:r>
            <a:r>
              <a:rPr lang="en-US" altLang="ko-KR" dirty="0">
                <a:solidFill>
                  <a:schemeClr val="accent6"/>
                </a:solidFill>
              </a:rPr>
              <a:t>♭ C E♭)</a:t>
            </a:r>
            <a:r>
              <a:rPr lang="en-US" altLang="ko-KR" dirty="0"/>
              <a:t>, F</a:t>
            </a:r>
            <a:r>
              <a:rPr lang="en-US" altLang="ko-KR" dirty="0">
                <a:solidFill>
                  <a:schemeClr val="accent6"/>
                </a:solidFill>
              </a:rPr>
              <a:t>(F A C)</a:t>
            </a:r>
            <a:r>
              <a:rPr lang="en-US" altLang="ko-KR" dirty="0"/>
              <a:t>, Cm</a:t>
            </a:r>
            <a:r>
              <a:rPr lang="en-US" altLang="ko-KR" dirty="0">
                <a:solidFill>
                  <a:schemeClr val="accent6"/>
                </a:solidFill>
              </a:rPr>
              <a:t>(C E♭ G)</a:t>
            </a:r>
            <a:r>
              <a:rPr lang="en-US" altLang="ko-KR" dirty="0"/>
              <a:t>, Am</a:t>
            </a:r>
            <a:r>
              <a:rPr lang="en-US" altLang="ko-KR" dirty="0">
                <a:solidFill>
                  <a:schemeClr val="accent6"/>
                </a:solidFill>
              </a:rPr>
              <a:t>(A C E)</a:t>
            </a:r>
            <a:r>
              <a:rPr lang="en-US" altLang="ko-KR" dirty="0"/>
              <a:t>, </a:t>
            </a:r>
            <a:r>
              <a:rPr lang="en-US" altLang="ko-KR" dirty="0" err="1"/>
              <a:t>Fm</a:t>
            </a:r>
            <a:r>
              <a:rPr lang="en-US" altLang="ko-KR" dirty="0">
                <a:solidFill>
                  <a:schemeClr val="accent6"/>
                </a:solidFill>
              </a:rPr>
              <a:t>(F A♭ C)</a:t>
            </a:r>
          </a:p>
          <a:p>
            <a:pPr lvl="2"/>
            <a:r>
              <a:rPr lang="en-US" altLang="ko-KR" dirty="0" err="1"/>
              <a:t>Caug</a:t>
            </a:r>
            <a:r>
              <a:rPr lang="en-US" altLang="ko-KR" dirty="0">
                <a:solidFill>
                  <a:schemeClr val="accent6"/>
                </a:solidFill>
              </a:rPr>
              <a:t>(C E G#)</a:t>
            </a:r>
            <a:r>
              <a:rPr lang="en-US" altLang="ko-KR" dirty="0"/>
              <a:t>, </a:t>
            </a:r>
            <a:r>
              <a:rPr lang="en-US" altLang="ko-KR" dirty="0" err="1"/>
              <a:t>Cdim</a:t>
            </a:r>
            <a:r>
              <a:rPr lang="en-US" altLang="ko-KR" dirty="0">
                <a:solidFill>
                  <a:schemeClr val="accent6"/>
                </a:solidFill>
              </a:rPr>
              <a:t>(C E♭ G♭)</a:t>
            </a:r>
            <a:r>
              <a:rPr lang="en-US" altLang="ko-KR" dirty="0"/>
              <a:t>, </a:t>
            </a:r>
            <a:r>
              <a:rPr lang="en-US" altLang="ko-KR" dirty="0" err="1"/>
              <a:t>Adim</a:t>
            </a:r>
            <a:r>
              <a:rPr lang="en-US" altLang="ko-KR" dirty="0">
                <a:solidFill>
                  <a:schemeClr val="accent6"/>
                </a:solidFill>
              </a:rPr>
              <a:t>(A C E♭)</a:t>
            </a:r>
            <a:r>
              <a:rPr lang="en-US" altLang="ko-KR" dirty="0"/>
              <a:t>, </a:t>
            </a:r>
            <a:r>
              <a:rPr lang="en-US" altLang="ko-KR" dirty="0" err="1"/>
              <a:t>G♭dim</a:t>
            </a:r>
            <a:r>
              <a:rPr lang="en-US" altLang="ko-KR" dirty="0">
                <a:solidFill>
                  <a:schemeClr val="accent6"/>
                </a:solidFill>
              </a:rPr>
              <a:t>(G♭ A C)</a:t>
            </a:r>
            <a:r>
              <a:rPr lang="en-US" altLang="ko-KR" dirty="0"/>
              <a:t>, 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42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37EC7-D638-D679-546D-C5695C1F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깜짝 조바꿈 실습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CE8574-79FA-A5E5-FBA1-541AF6275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자료에서 </a:t>
            </a:r>
            <a:r>
              <a:rPr lang="en-US" altLang="ko-KR" dirty="0"/>
              <a:t>“</a:t>
            </a:r>
            <a:r>
              <a:rPr lang="en-US" altLang="ko-KR" dirty="0" err="1"/>
              <a:t>Modulation.nwc</a:t>
            </a:r>
            <a:r>
              <a:rPr lang="en-US" altLang="ko-KR" dirty="0"/>
              <a:t>” </a:t>
            </a:r>
            <a:r>
              <a:rPr lang="ko-KR" altLang="en-US" dirty="0"/>
              <a:t>또는 </a:t>
            </a:r>
            <a:r>
              <a:rPr lang="en-US" altLang="ko-KR" dirty="0"/>
              <a:t>“</a:t>
            </a:r>
            <a:r>
              <a:rPr lang="en-US" altLang="ko-KR" dirty="0" err="1"/>
              <a:t>Modulation.mscz</a:t>
            </a:r>
            <a:r>
              <a:rPr lang="en-US" altLang="ko-KR" dirty="0"/>
              <a:t>”</a:t>
            </a:r>
            <a:r>
              <a:rPr lang="ko-KR" altLang="en-US" dirty="0"/>
              <a:t>를 열어보세요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>
                <a:solidFill>
                  <a:schemeClr val="accent1"/>
                </a:solidFill>
              </a:rPr>
              <a:t>4</a:t>
            </a:r>
            <a:r>
              <a:rPr lang="ko-KR" altLang="en-US" dirty="0">
                <a:solidFill>
                  <a:schemeClr val="accent1"/>
                </a:solidFill>
              </a:rPr>
              <a:t>번째 마디에 음표를 채워 앞뒤가 자연스럽게 연결되게 만들어 보세요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/>
              <a:t>다장조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(C Major)</a:t>
            </a:r>
            <a:r>
              <a:rPr lang="ko-KR" altLang="en-US" dirty="0"/>
              <a:t>에서 바장조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(F Major)</a:t>
            </a:r>
            <a:r>
              <a:rPr lang="ko-KR" altLang="en-US" dirty="0"/>
              <a:t>로 </a:t>
            </a:r>
            <a:r>
              <a:rPr lang="ko-KR" altLang="en-US" dirty="0" err="1">
                <a:solidFill>
                  <a:schemeClr val="accent1"/>
                </a:solidFill>
              </a:rPr>
              <a:t>조바꿈</a:t>
            </a:r>
            <a:r>
              <a:rPr lang="ko-KR" altLang="en-US" dirty="0" err="1"/>
              <a:t>하려고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6/8</a:t>
            </a:r>
            <a:r>
              <a:rPr lang="ko-KR" altLang="en-US" dirty="0"/>
              <a:t>박자이므로 </a:t>
            </a:r>
            <a:r>
              <a:rPr lang="en-US" altLang="ko-KR" dirty="0"/>
              <a:t>8</a:t>
            </a:r>
            <a:r>
              <a:rPr lang="ko-KR" altLang="en-US" dirty="0" err="1"/>
              <a:t>분음표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개에 해당하는 길이를 넣으면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임시표 붙은 음표도 사용할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chemeClr val="accent2"/>
                </a:solidFill>
              </a:rPr>
              <a:t>다른 마디의 음표와 조표는 건드리지 않습니다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marL="274320" lvl="1" indent="0">
              <a:buNone/>
            </a:pPr>
            <a:endParaRPr lang="en-US" altLang="ko-KR" dirty="0">
              <a:solidFill>
                <a:schemeClr val="accent3"/>
              </a:solidFill>
            </a:endParaRPr>
          </a:p>
          <a:p>
            <a:r>
              <a:rPr lang="ko-KR" altLang="en-US" dirty="0"/>
              <a:t>완성한 분들은 </a:t>
            </a:r>
            <a:r>
              <a:rPr lang="en-US" altLang="ko-KR" dirty="0">
                <a:solidFill>
                  <a:schemeClr val="accent4"/>
                </a:solidFill>
              </a:rPr>
              <a:t>#</a:t>
            </a:r>
            <a:r>
              <a:rPr lang="ko-KR" altLang="en-US" dirty="0">
                <a:solidFill>
                  <a:schemeClr val="accent4"/>
                </a:solidFill>
              </a:rPr>
              <a:t>🎼</a:t>
            </a:r>
            <a:r>
              <a:rPr lang="ko-KR" altLang="en-US" dirty="0" err="1">
                <a:solidFill>
                  <a:schemeClr val="accent4"/>
                </a:solidFill>
              </a:rPr>
              <a:t>내가만든음악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ko-KR" altLang="en-US" dirty="0"/>
              <a:t>채널에 </a:t>
            </a:r>
            <a:r>
              <a:rPr lang="en-US" altLang="ko-KR" dirty="0">
                <a:solidFill>
                  <a:schemeClr val="accent4"/>
                </a:solidFill>
              </a:rPr>
              <a:t>.</a:t>
            </a:r>
            <a:r>
              <a:rPr lang="en-US" altLang="ko-KR" dirty="0" err="1">
                <a:solidFill>
                  <a:schemeClr val="accent4"/>
                </a:solidFill>
              </a:rPr>
              <a:t>nwc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ko-KR" altLang="en-US" dirty="0">
                <a:solidFill>
                  <a:schemeClr val="accent4"/>
                </a:solidFill>
              </a:rPr>
              <a:t>또는 </a:t>
            </a:r>
            <a:r>
              <a:rPr lang="en-US" altLang="ko-KR" dirty="0">
                <a:solidFill>
                  <a:schemeClr val="accent4"/>
                </a:solidFill>
              </a:rPr>
              <a:t>.</a:t>
            </a:r>
            <a:r>
              <a:rPr lang="en-US" altLang="ko-KR" dirty="0" err="1">
                <a:solidFill>
                  <a:schemeClr val="accent4"/>
                </a:solidFill>
              </a:rPr>
              <a:t>mscz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ko-KR" altLang="en-US" dirty="0">
                <a:solidFill>
                  <a:schemeClr val="accent4"/>
                </a:solidFill>
              </a:rPr>
              <a:t>파일</a:t>
            </a:r>
            <a:r>
              <a:rPr lang="ko-KR" altLang="en-US" dirty="0"/>
              <a:t>을 올려주세요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92C086-9E91-46A5-C4DC-464493CB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4" y="5707346"/>
            <a:ext cx="10760372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28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C11E28-6A9C-465E-ADFB-F12ED39C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화음부터 작곡하기란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6D02C4B-3A08-46A4-AFAF-692F3BDF2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저는 작곡 순서에 따라 다음과 같이 두 가지로 구분을 하고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화음부터 작곡하기</a:t>
            </a:r>
            <a:endParaRPr lang="en-US" altLang="ko-KR" dirty="0"/>
          </a:p>
          <a:p>
            <a:pPr lvl="1"/>
            <a:r>
              <a:rPr lang="ko-KR" altLang="en-US" dirty="0"/>
              <a:t>멜로디부터 작곡하기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화음부터 작곡하기</a:t>
            </a:r>
            <a:r>
              <a:rPr lang="ko-KR" altLang="en-US" dirty="0"/>
              <a:t>는</a:t>
            </a:r>
            <a:endParaRPr lang="en-US" altLang="ko-KR" dirty="0"/>
          </a:p>
          <a:p>
            <a:pPr lvl="1"/>
            <a:r>
              <a:rPr lang="ko-KR" altLang="en-US" dirty="0"/>
              <a:t>노래의 각 마디에 들어갈 화음을 먼저 결정하고</a:t>
            </a:r>
            <a:endParaRPr lang="en-US" altLang="ko-KR" dirty="0"/>
          </a:p>
          <a:p>
            <a:pPr lvl="1"/>
            <a:r>
              <a:rPr lang="ko-KR" altLang="en-US" dirty="0"/>
              <a:t>화음에 맞게 각 마디의 반주를 채운 다음</a:t>
            </a:r>
            <a:endParaRPr lang="en-US" altLang="ko-KR" dirty="0"/>
          </a:p>
          <a:p>
            <a:pPr lvl="1"/>
            <a:r>
              <a:rPr lang="ko-KR" altLang="en-US" dirty="0"/>
              <a:t>멜로디를 마지막에 만들어내는 작곡 방법입니다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멜로디가 주인공이 아니기 때문에 곡을 기억해서 따라 부르기는 어렵지만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3"/>
                </a:solidFill>
              </a:rPr>
              <a:t>초보자도 쉽게 작곡할 수 있고</a:t>
            </a:r>
            <a:r>
              <a:rPr lang="en-US" altLang="ko-KR" dirty="0">
                <a:solidFill>
                  <a:schemeClr val="accent3"/>
                </a:solidFill>
              </a:rPr>
              <a:t>,</a:t>
            </a:r>
            <a:r>
              <a:rPr lang="ko-KR" altLang="en-US" dirty="0">
                <a:solidFill>
                  <a:schemeClr val="accent3"/>
                </a:solidFill>
              </a:rPr>
              <a:t> 듣기에 괜찮은 곡을 만들 수 있습니다</a:t>
            </a:r>
            <a:r>
              <a:rPr lang="en-US" altLang="ko-KR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ko-KR" altLang="en-US" dirty="0"/>
              <a:t>화음의 기능을 배우기에도 적합하다고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23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0961792-0CC6-4CF3-94AB-4B9DD5BF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88F183-5E2F-4D3C-AF8E-E0A543E9C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5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4A0B0-B933-48C0-B000-205CDE42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대중가요의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222FE-14B2-4675-BE8B-076604C87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대중가요에서는 </a:t>
            </a:r>
            <a:r>
              <a:rPr lang="ko-KR" altLang="en-US" dirty="0">
                <a:solidFill>
                  <a:schemeClr val="accent2"/>
                </a:solidFill>
              </a:rPr>
              <a:t>멜로디</a:t>
            </a:r>
            <a:r>
              <a:rPr lang="ko-KR" altLang="en-US" dirty="0"/>
              <a:t>가 가장 중요합니다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대중가요가 성공하려면 사람들의 기억에 오래 남아야 하고</a:t>
            </a:r>
            <a:endParaRPr lang="en-US" altLang="ko-KR" dirty="0"/>
          </a:p>
          <a:p>
            <a:pPr lvl="1"/>
            <a:r>
              <a:rPr lang="ko-KR" altLang="en-US" dirty="0"/>
              <a:t>기억에 남는 것은 대부분 멜로디이기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대중가요라도 반주 없이 곡이 흘러가지는 않습니다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우리가 곡을 들을 때 주의 깊게 듣지는 않아도</a:t>
            </a:r>
            <a:r>
              <a:rPr lang="en-US" altLang="ko-KR" dirty="0"/>
              <a:t>,</a:t>
            </a:r>
            <a:r>
              <a:rPr lang="ko-KR" altLang="en-US" dirty="0"/>
              <a:t> 분명 반주가 존재합니다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곡 전체에 반주가 없다면 너무 허전해서 완성된 노래로 들리지 않을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대중가요의 또 다른 특징은 </a:t>
            </a:r>
            <a:r>
              <a:rPr lang="ko-KR" altLang="en-US" dirty="0">
                <a:solidFill>
                  <a:schemeClr val="accent2"/>
                </a:solidFill>
              </a:rPr>
              <a:t>드럼 소리</a:t>
            </a:r>
            <a:r>
              <a:rPr lang="ko-KR" altLang="en-US" dirty="0"/>
              <a:t>를 필수로 넣는다는 것입니다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드럼으로 만든 비트는 노래를 흥겹게 만듭니다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단조 곡이지만 경쾌하고 신나는 댄스 곡도 많이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4"/>
                </a:solidFill>
              </a:rPr>
              <a:t>예</a:t>
            </a:r>
            <a:r>
              <a:rPr lang="en-US" altLang="ko-KR" dirty="0">
                <a:solidFill>
                  <a:schemeClr val="accent4"/>
                </a:solidFill>
              </a:rPr>
              <a:t>) Tears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</a:rPr>
              <a:t>소찬휘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노래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en-US" altLang="ko-KR" dirty="0">
                <a:solidFill>
                  <a:schemeClr val="accent4"/>
                </a:solidFill>
              </a:rPr>
              <a:t>: C minor</a:t>
            </a:r>
            <a:endParaRPr lang="ko-KR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084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7D30A-6014-4994-A34C-1A739402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작곡에서의 반주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6E20DC-3920-4AD7-A826-B6CFD77FF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작곡을 하는 입장에서 보면</a:t>
            </a:r>
            <a:endParaRPr lang="en-US" altLang="ko-KR" dirty="0"/>
          </a:p>
          <a:p>
            <a:pPr lvl="1"/>
            <a:r>
              <a:rPr lang="ko-KR" altLang="en-US" dirty="0"/>
              <a:t>멜로디를 만드는 것은 전혀 어렵지 않습니다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작곡을 처음 하는 사람도</a:t>
            </a:r>
            <a:r>
              <a:rPr lang="en-US" altLang="ko-KR" dirty="0"/>
              <a:t> </a:t>
            </a:r>
            <a:r>
              <a:rPr lang="ko-KR" altLang="en-US" dirty="0"/>
              <a:t>얼마든지 좋은 멜로디를 만들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하지만 멜로디만 만들었다고 완성된 곡이 되지는 않습니다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다시 말해</a:t>
            </a:r>
            <a:r>
              <a:rPr lang="en-US" altLang="ko-KR" dirty="0"/>
              <a:t>, </a:t>
            </a:r>
            <a:r>
              <a:rPr lang="ko-KR" altLang="en-US" dirty="0"/>
              <a:t>멜로디를 만드는 것만으로는 작곡을 했다고 말하기 어렵습니다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작곡은 곡을 음향적으로 완성시키는 작업입니다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반주와 </a:t>
            </a:r>
            <a:r>
              <a:rPr lang="ko-KR" altLang="en-US" dirty="0" err="1"/>
              <a:t>서브멜로디를</a:t>
            </a:r>
            <a:r>
              <a:rPr lang="ko-KR" altLang="en-US" dirty="0"/>
              <a:t> 잘 만드는 것은 어렵지만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이들을 만들어서 곡이 </a:t>
            </a:r>
            <a:r>
              <a:rPr lang="ko-KR" altLang="en-US" dirty="0" err="1"/>
              <a:t>음악답게</a:t>
            </a:r>
            <a:r>
              <a:rPr lang="ko-KR" altLang="en-US" dirty="0"/>
              <a:t> 들리게 해야 작곡을 했다고 말할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모든 소리를 본인의 의도대로 조절하여 자신의 곡에 담을 수 있다면 훌륭한 작곡가가 되어 있을 것입니다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이러한 생각에서 벗어나 새로운 시도를 하는 예술가들도 있습니다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4991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437F6-CDBF-40DD-8D2D-E7FAFBF6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반주 만드는 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B748BE-FEBA-45E0-8CE4-CB8E20A12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반주를 복잡하게 만든다면 멜로디에 따라 계속 리듬을 바꿔줄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단순한 리듬을 반복해도 반주의 역할을 할 수 있습니다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pic>
        <p:nvPicPr>
          <p:cNvPr id="8" name="5주차 발표_10">
            <a:hlinkClick r:id="" action="ppaction://media"/>
            <a:extLst>
              <a:ext uri="{FF2B5EF4-FFF2-40B4-BE49-F238E27FC236}">
                <a16:creationId xmlns:a16="http://schemas.microsoft.com/office/drawing/2014/main" id="{565667B5-BE9A-41F1-9B45-FB684EA781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24152" y="5402976"/>
            <a:ext cx="487363" cy="487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369BE-9254-7D66-35B6-9A4CDF89FC3E}"/>
              </a:ext>
            </a:extLst>
          </p:cNvPr>
          <p:cNvSpPr txBox="1"/>
          <p:nvPr/>
        </p:nvSpPr>
        <p:spPr>
          <a:xfrm>
            <a:off x="10328112" y="5274885"/>
            <a:ext cx="143450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합창이 있는 날</a:t>
            </a:r>
            <a:br>
              <a:rPr lang="en-US" altLang="ko-KR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4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반주 중 일부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B37225-1BEB-5620-6032-E0ED2F37F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793" y="2956342"/>
            <a:ext cx="3891703" cy="1065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8CCB17-A163-FB14-1C1F-F5B18AF31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793" y="3921694"/>
            <a:ext cx="5392882" cy="8552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2E77D24-F11D-23EB-E6BC-66DEF30FD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38" y="4846888"/>
            <a:ext cx="8047417" cy="15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32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789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437F6-CDBF-40DD-8D2D-E7FAFBF6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반주 만드는 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B748BE-FEBA-45E0-8CE4-CB8E20A12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멜로디의 분위기에 따라 반주의 리듬적 패턴이 바뀌어야 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4</a:t>
            </a:r>
            <a:r>
              <a:rPr lang="ko-KR" altLang="en-US" dirty="0" err="1"/>
              <a:t>분음표나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 err="1"/>
              <a:t>분음표</a:t>
            </a:r>
            <a:r>
              <a:rPr lang="ko-KR" altLang="en-US" dirty="0"/>
              <a:t> 등의</a:t>
            </a:r>
            <a:r>
              <a:rPr lang="en-US" altLang="ko-KR" dirty="0"/>
              <a:t>,</a:t>
            </a:r>
            <a:r>
              <a:rPr lang="ko-KR" altLang="en-US" dirty="0"/>
              <a:t> 비교적 긴 박자를 가진 음표를 일정한 간격으로 놓으면</a:t>
            </a:r>
            <a:br>
              <a:rPr lang="en-US" altLang="ko-KR" dirty="0"/>
            </a:br>
            <a:r>
              <a:rPr lang="ko-KR" altLang="en-US" dirty="0"/>
              <a:t>무거운 분위기가 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8</a:t>
            </a:r>
            <a:r>
              <a:rPr lang="ko-KR" altLang="en-US" dirty="0" err="1"/>
              <a:t>분음표만으로</a:t>
            </a:r>
            <a:r>
              <a:rPr lang="ko-KR" altLang="en-US" dirty="0"/>
              <a:t> 반주를 채우면 빠르고 흥겨운 분위기를 만들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반주는 보통 낮은음자리표가 있는 </a:t>
            </a:r>
            <a:r>
              <a:rPr lang="en-US" altLang="ko-KR" dirty="0"/>
              <a:t>Staff</a:t>
            </a:r>
            <a:r>
              <a:rPr lang="ko-KR" altLang="en-US" dirty="0"/>
              <a:t>에 만듭니다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화음의 중심을 잡는 </a:t>
            </a:r>
            <a:r>
              <a:rPr lang="ko-KR" altLang="en-US" dirty="0" err="1">
                <a:solidFill>
                  <a:schemeClr val="accent1"/>
                </a:solidFill>
              </a:rPr>
              <a:t>근음</a:t>
            </a:r>
            <a:r>
              <a:rPr lang="en-US" altLang="ko-KR" dirty="0">
                <a:solidFill>
                  <a:schemeClr val="accent1"/>
                </a:solidFill>
              </a:rPr>
              <a:t>(Root)</a:t>
            </a:r>
            <a:r>
              <a:rPr lang="ko-KR" altLang="en-US" dirty="0">
                <a:solidFill>
                  <a:schemeClr val="accent1"/>
                </a:solidFill>
              </a:rPr>
              <a:t>이 가장 낮은 음</a:t>
            </a:r>
            <a:r>
              <a:rPr lang="en-US" altLang="ko-KR" dirty="0">
                <a:solidFill>
                  <a:schemeClr val="accent1"/>
                </a:solidFill>
              </a:rPr>
              <a:t>(Bass)</a:t>
            </a:r>
            <a:r>
              <a:rPr lang="ko-KR" altLang="en-US" dirty="0">
                <a:solidFill>
                  <a:schemeClr val="accent1"/>
                </a:solidFill>
              </a:rPr>
              <a:t>에 있어야 노래가 듣기 좋습니다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 err="1"/>
              <a:t>서브멜로디</a:t>
            </a:r>
            <a:r>
              <a:rPr lang="ko-KR" altLang="en-US" dirty="0"/>
              <a:t> 역할을 하는 일부 반주의 경우 매우 높은 음을 활용하기도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반주가 들어갈 마디에 어울리는 화음에 있는 음 위주로 반주를 만드는 것이 좋습니다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dirty="0"/>
              <a:t>후렴구로 들어가기 직전에는 </a:t>
            </a:r>
            <a:r>
              <a:rPr lang="en-US" altLang="ko-KR" dirty="0"/>
              <a:t>Suspended </a:t>
            </a:r>
            <a:r>
              <a:rPr lang="ko-KR" altLang="en-US" dirty="0"/>
              <a:t>화음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(Csus4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을 활용하면 좋습니다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상승하는 느낌을 주고 싶을 때는 반주의 음표를 가장 낮은 음부터 가장 높은 음까지 연속으로 배치하면 좋습니다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8931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92494-CEF8-428B-9903-62DF1940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반주 만드는 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DF110-D7C5-49F2-A46D-52823E5B3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191000"/>
          </a:xfrm>
        </p:spPr>
        <p:txBody>
          <a:bodyPr/>
          <a:lstStyle/>
          <a:p>
            <a:r>
              <a:rPr lang="ko-KR" altLang="en-US" dirty="0"/>
              <a:t>반주에서 각 마디의 첫 박을 세게 강조할 필요는 없습니다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한 그룹으로 묶이는 박들의 첫 박에는 자연히 강세가 들어갑니다</a:t>
            </a:r>
            <a:r>
              <a:rPr lang="en-US" altLang="ko-KR" dirty="0"/>
              <a:t>. (Metric accent)</a:t>
            </a:r>
          </a:p>
          <a:p>
            <a:pPr lvl="2"/>
            <a:r>
              <a:rPr lang="en-US" altLang="ko-KR" dirty="0"/>
              <a:t>3/4</a:t>
            </a:r>
            <a:r>
              <a:rPr lang="ko-KR" altLang="en-US" dirty="0"/>
              <a:t>박자</a:t>
            </a:r>
            <a:r>
              <a:rPr lang="en-US" altLang="ko-KR" dirty="0"/>
              <a:t>: </a:t>
            </a:r>
            <a:r>
              <a:rPr lang="ko-KR" altLang="en-US" dirty="0"/>
              <a:t>강       약            </a:t>
            </a:r>
            <a:r>
              <a:rPr lang="ko-KR" altLang="en-US" dirty="0" err="1"/>
              <a:t>약</a:t>
            </a:r>
            <a:r>
              <a:rPr lang="ko-KR" altLang="en-US" dirty="0"/>
              <a:t>       </a:t>
            </a:r>
            <a:r>
              <a:rPr lang="en-US" altLang="ko-KR" dirty="0"/>
              <a:t>/</a:t>
            </a:r>
          </a:p>
          <a:p>
            <a:pPr lvl="2"/>
            <a:r>
              <a:rPr lang="en-US" altLang="ko-KR" dirty="0"/>
              <a:t>4/4</a:t>
            </a:r>
            <a:r>
              <a:rPr lang="ko-KR" altLang="en-US" dirty="0"/>
              <a:t>박자</a:t>
            </a:r>
            <a:r>
              <a:rPr lang="en-US" altLang="ko-KR" dirty="0"/>
              <a:t>: </a:t>
            </a:r>
            <a:r>
              <a:rPr lang="ko-KR" altLang="en-US" dirty="0"/>
              <a:t>강    약    </a:t>
            </a:r>
            <a:r>
              <a:rPr lang="ko-KR" altLang="en-US" dirty="0" err="1"/>
              <a:t>중강</a:t>
            </a:r>
            <a:r>
              <a:rPr lang="ko-KR" altLang="en-US" dirty="0"/>
              <a:t>    약    </a:t>
            </a:r>
            <a:r>
              <a:rPr lang="en-US" altLang="ko-KR" dirty="0"/>
              <a:t>/</a:t>
            </a:r>
          </a:p>
          <a:p>
            <a:pPr lvl="2"/>
            <a:r>
              <a:rPr lang="en-US" altLang="ko-KR" dirty="0"/>
              <a:t>6/8</a:t>
            </a:r>
            <a:r>
              <a:rPr lang="ko-KR" altLang="en-US" dirty="0"/>
              <a:t>박자</a:t>
            </a:r>
            <a:r>
              <a:rPr lang="en-US" altLang="ko-KR" dirty="0"/>
              <a:t>: </a:t>
            </a:r>
            <a:r>
              <a:rPr lang="ko-KR" altLang="en-US" dirty="0"/>
              <a:t>강 약 </a:t>
            </a:r>
            <a:r>
              <a:rPr lang="ko-KR" altLang="en-US" dirty="0" err="1"/>
              <a:t>약</a:t>
            </a:r>
            <a:r>
              <a:rPr lang="ko-KR" altLang="en-US" dirty="0"/>
              <a:t> </a:t>
            </a:r>
            <a:r>
              <a:rPr lang="ko-KR" altLang="en-US" dirty="0" err="1"/>
              <a:t>중강</a:t>
            </a:r>
            <a:r>
              <a:rPr lang="ko-KR" altLang="en-US" dirty="0"/>
              <a:t> 약 </a:t>
            </a:r>
            <a:r>
              <a:rPr lang="ko-KR" altLang="en-US" dirty="0" err="1"/>
              <a:t>약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1"/>
                </a:solidFill>
              </a:rPr>
              <a:t>(6/8</a:t>
            </a:r>
            <a:r>
              <a:rPr lang="ko-KR" altLang="en-US" dirty="0">
                <a:solidFill>
                  <a:schemeClr val="accent1"/>
                </a:solidFill>
              </a:rPr>
              <a:t>박은 </a:t>
            </a:r>
            <a:r>
              <a:rPr lang="en-US" altLang="ko-KR" dirty="0">
                <a:solidFill>
                  <a:schemeClr val="accent1"/>
                </a:solidFill>
              </a:rPr>
              <a:t>2/4</a:t>
            </a:r>
            <a:r>
              <a:rPr lang="ko-KR" altLang="en-US" dirty="0">
                <a:solidFill>
                  <a:schemeClr val="accent1"/>
                </a:solidFill>
              </a:rPr>
              <a:t>박의 변형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altLang="ko-KR" dirty="0"/>
              <a:t>Metric</a:t>
            </a:r>
            <a:r>
              <a:rPr lang="ko-KR" altLang="en-US" dirty="0"/>
              <a:t> </a:t>
            </a:r>
            <a:r>
              <a:rPr lang="en-US" altLang="ko-KR" dirty="0"/>
              <a:t>accent</a:t>
            </a:r>
            <a:r>
              <a:rPr lang="ko-KR" altLang="en-US" dirty="0"/>
              <a:t>를 일부러 강조하게 되면 노래가 이상하게 들립니다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반주의 화음을 짧은 간격으로 계속 바꾸면 엄숙한 분위기가 됩니다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F24010-9CCF-4E45-846D-C0152BE6D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632" y="4752109"/>
            <a:ext cx="2770632" cy="1399309"/>
          </a:xfrm>
          <a:prstGeom prst="rect">
            <a:avLst/>
          </a:prstGeom>
        </p:spPr>
      </p:pic>
      <p:pic>
        <p:nvPicPr>
          <p:cNvPr id="5" name="5주차 발표_11">
            <a:hlinkClick r:id="" action="ppaction://media"/>
            <a:extLst>
              <a:ext uri="{FF2B5EF4-FFF2-40B4-BE49-F238E27FC236}">
                <a16:creationId xmlns:a16="http://schemas.microsoft.com/office/drawing/2014/main" id="{101A2A8F-7E22-43D2-A9AA-9DA216918E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02896" y="5208081"/>
            <a:ext cx="487363" cy="4873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556E67-49A9-4816-9261-F167128F83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4442" y="4752110"/>
            <a:ext cx="2981576" cy="1490788"/>
          </a:xfrm>
          <a:prstGeom prst="rect">
            <a:avLst/>
          </a:prstGeom>
        </p:spPr>
      </p:pic>
      <p:pic>
        <p:nvPicPr>
          <p:cNvPr id="7" name="5주차 발표_12">
            <a:hlinkClick r:id="" action="ppaction://media"/>
            <a:extLst>
              <a:ext uri="{FF2B5EF4-FFF2-40B4-BE49-F238E27FC236}">
                <a16:creationId xmlns:a16="http://schemas.microsoft.com/office/drawing/2014/main" id="{0D3B41DF-DE15-47E6-92D9-EEB6A9F0D07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16519" y="525382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5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44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45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437F6-CDBF-40DD-8D2D-E7FAFBF6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반주 만드는 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B748BE-FEBA-45E0-8CE4-CB8E20A12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3300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피아노 반주를 만들 때는 사람이 칠 수 있도록 만들어야 합니다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800" dirty="0"/>
              <a:t>손가락을 너무 길게 벌려야 하거나</a:t>
            </a:r>
            <a:endParaRPr lang="en-US" altLang="ko-KR" sz="1800" dirty="0"/>
          </a:p>
          <a:p>
            <a:pPr lvl="1"/>
            <a:r>
              <a:rPr lang="ko-KR" altLang="en-US" sz="1800" dirty="0"/>
              <a:t>아주 빠른 리듬을 왼손으로 정확하게 연주해야 하거나</a:t>
            </a:r>
            <a:endParaRPr lang="en-US" altLang="ko-KR" sz="1800" dirty="0"/>
          </a:p>
          <a:p>
            <a:pPr lvl="1"/>
            <a:r>
              <a:rPr lang="ko-KR" altLang="en-US" sz="1800" dirty="0"/>
              <a:t>패턴이 자꾸 조금씩 바뀔 때 </a:t>
            </a:r>
            <a:r>
              <a:rPr lang="en-US" altLang="ko-KR" sz="1800" dirty="0">
                <a:solidFill>
                  <a:schemeClr val="accent3"/>
                </a:solidFill>
              </a:rPr>
              <a:t>(</a:t>
            </a:r>
            <a:r>
              <a:rPr lang="ko-KR" altLang="en-US" sz="1800" dirty="0">
                <a:solidFill>
                  <a:schemeClr val="accent3"/>
                </a:solidFill>
              </a:rPr>
              <a:t>예</a:t>
            </a:r>
            <a:r>
              <a:rPr lang="en-US" altLang="ko-KR" sz="1800" dirty="0">
                <a:solidFill>
                  <a:schemeClr val="accent3"/>
                </a:solidFill>
              </a:rPr>
              <a:t>: </a:t>
            </a:r>
            <a:r>
              <a:rPr lang="ko-KR" altLang="en-US" sz="1800" dirty="0" err="1">
                <a:solidFill>
                  <a:schemeClr val="accent3"/>
                </a:solidFill>
              </a:rPr>
              <a:t>도솔미솔</a:t>
            </a:r>
            <a:r>
              <a:rPr lang="ko-KR" altLang="en-US" sz="1800" dirty="0">
                <a:solidFill>
                  <a:schemeClr val="accent3"/>
                </a:solidFill>
              </a:rPr>
              <a:t> </a:t>
            </a:r>
            <a:r>
              <a:rPr lang="ko-KR" altLang="en-US" sz="1800" dirty="0" err="1">
                <a:solidFill>
                  <a:schemeClr val="accent4"/>
                </a:solidFill>
              </a:rPr>
              <a:t>레</a:t>
            </a:r>
            <a:r>
              <a:rPr lang="ko-KR" altLang="en-US" sz="1800" dirty="0" err="1">
                <a:solidFill>
                  <a:schemeClr val="accent3"/>
                </a:solidFill>
              </a:rPr>
              <a:t>솔미솔</a:t>
            </a:r>
            <a:r>
              <a:rPr lang="ko-KR" altLang="en-US" sz="1800" dirty="0">
                <a:solidFill>
                  <a:schemeClr val="accent3"/>
                </a:solidFill>
              </a:rPr>
              <a:t> </a:t>
            </a:r>
            <a:r>
              <a:rPr lang="ko-KR" altLang="en-US" sz="1800" dirty="0" err="1">
                <a:solidFill>
                  <a:schemeClr val="accent3"/>
                </a:solidFill>
              </a:rPr>
              <a:t>도파레파</a:t>
            </a:r>
            <a:r>
              <a:rPr lang="ko-KR" altLang="en-US" sz="1800" dirty="0">
                <a:solidFill>
                  <a:schemeClr val="accent3"/>
                </a:solidFill>
              </a:rPr>
              <a:t> </a:t>
            </a:r>
            <a:r>
              <a:rPr lang="ko-KR" altLang="en-US" sz="1800" dirty="0" err="1">
                <a:solidFill>
                  <a:schemeClr val="accent4"/>
                </a:solidFill>
              </a:rPr>
              <a:t>시</a:t>
            </a:r>
            <a:r>
              <a:rPr lang="ko-KR" altLang="en-US" sz="1800" dirty="0" err="1">
                <a:solidFill>
                  <a:schemeClr val="accent3"/>
                </a:solidFill>
              </a:rPr>
              <a:t>파레파</a:t>
            </a:r>
            <a:r>
              <a:rPr lang="en-US" altLang="ko-KR" sz="1800" dirty="0">
                <a:solidFill>
                  <a:schemeClr val="accent3"/>
                </a:solidFill>
              </a:rPr>
              <a:t>)</a:t>
            </a:r>
            <a:r>
              <a:rPr lang="ko-KR" altLang="en-US" sz="1800" dirty="0">
                <a:solidFill>
                  <a:schemeClr val="accent3"/>
                </a:solidFill>
              </a:rPr>
              <a:t> </a:t>
            </a:r>
            <a:r>
              <a:rPr lang="ko-KR" altLang="en-US" sz="1800" dirty="0"/>
              <a:t>반주자가 싫어합니다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10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주차 때 더 자세히 다루겠습니다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r>
              <a:rPr lang="ko-KR" altLang="en-US" sz="2000" dirty="0"/>
              <a:t>여러 악기를 사용할 수 있는 곡이라면</a:t>
            </a:r>
            <a:r>
              <a:rPr lang="en-US" altLang="ko-KR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현악기</a:t>
            </a:r>
            <a:r>
              <a:rPr lang="ko-KR" altLang="en-US" sz="2000" dirty="0"/>
              <a:t>를 반주에 사용하면 좋습니다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800" dirty="0"/>
              <a:t>피아노는 건반을 누르고 있으면 소리가 점점 희미해지지만</a:t>
            </a:r>
            <a:br>
              <a:rPr lang="en-US" altLang="ko-KR" sz="1800" dirty="0"/>
            </a:br>
            <a:r>
              <a:rPr lang="ko-KR" altLang="en-US" sz="1800" dirty="0"/>
              <a:t>현악기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바이올린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비올라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첼로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더블베이스 등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sz="1800" dirty="0"/>
              <a:t>는 켜는 동안 소리가 유지됩니다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이러한 현악기는 </a:t>
            </a:r>
            <a:r>
              <a:rPr lang="ko-KR" altLang="en-US" sz="1800" dirty="0">
                <a:solidFill>
                  <a:schemeClr val="accent1"/>
                </a:solidFill>
              </a:rPr>
              <a:t>음악을 더욱 풍성하게 </a:t>
            </a:r>
            <a:r>
              <a:rPr lang="ko-KR" altLang="en-US" sz="1800" dirty="0"/>
              <a:t>만들어 줍니다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피아노로 비슷한 효과를 내기 위해 </a:t>
            </a:r>
            <a:r>
              <a:rPr lang="ko-KR" altLang="en-US" sz="1800" dirty="0">
                <a:solidFill>
                  <a:schemeClr val="accent1"/>
                </a:solidFill>
              </a:rPr>
              <a:t>페달</a:t>
            </a:r>
            <a:r>
              <a:rPr lang="ko-KR" altLang="en-US" sz="1800" dirty="0"/>
              <a:t>을 이용할 수 있습니다</a:t>
            </a:r>
            <a:r>
              <a:rPr lang="en-US" altLang="ko-KR" sz="1800" dirty="0"/>
              <a:t>.</a:t>
            </a:r>
          </a:p>
          <a:p>
            <a:r>
              <a:rPr lang="ko-KR" altLang="en-US" sz="2000" dirty="0"/>
              <a:t>반주에 타악기를 활용하는 것도 좋은 방법입니다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800" dirty="0"/>
              <a:t>보통 드럼을 넣지만</a:t>
            </a:r>
            <a:r>
              <a:rPr lang="en-US" altLang="ko-KR" sz="1800" dirty="0"/>
              <a:t> </a:t>
            </a:r>
            <a:r>
              <a:rPr lang="ko-KR" altLang="en-US" sz="1800" dirty="0"/>
              <a:t>상황에 따라 종</a:t>
            </a:r>
            <a:r>
              <a:rPr lang="en-US" altLang="ko-KR" sz="1800" dirty="0"/>
              <a:t>,</a:t>
            </a:r>
            <a:r>
              <a:rPr lang="ko-KR" altLang="en-US" sz="1800" dirty="0"/>
              <a:t> 트라이앵글 등을 넣을 수도 있습니다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61B830-B68B-4133-B4B8-4F3204762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814" y="2335421"/>
            <a:ext cx="3044129" cy="5880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782BB7E-9DEA-BE7E-E5B2-FA433D1FE7D3}"/>
              </a:ext>
            </a:extLst>
          </p:cNvPr>
          <p:cNvCxnSpPr/>
          <p:nvPr/>
        </p:nvCxnSpPr>
        <p:spPr>
          <a:xfrm flipV="1">
            <a:off x="7473729" y="2629421"/>
            <a:ext cx="996026" cy="294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irregular_accomp">
            <a:hlinkClick r:id="" action="ppaction://media"/>
            <a:extLst>
              <a:ext uri="{FF2B5EF4-FFF2-40B4-BE49-F238E27FC236}">
                <a16:creationId xmlns:a16="http://schemas.microsoft.com/office/drawing/2014/main" id="{54BC0242-8BA5-FD46-E8A1-3A423A7FF0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33543" y="18023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65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8F11F-A7AA-4D66-9D10-E5867A41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 펼치기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762D6-95FB-4710-8B9D-32F8D00CA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10120745" cy="4038600"/>
          </a:xfrm>
        </p:spPr>
        <p:txBody>
          <a:bodyPr/>
          <a:lstStyle/>
          <a:p>
            <a:r>
              <a:rPr lang="ko-KR" altLang="en-US" dirty="0"/>
              <a:t>화음에 포함된 음들을 쭉 늘어뜨려 반주를 만드는 방법이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이것을 </a:t>
            </a:r>
            <a:r>
              <a:rPr lang="en-US" altLang="ko-KR" dirty="0"/>
              <a:t>Broken chord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특히 음을 오름차순이나 내림차순으로 배열한 것을 </a:t>
            </a:r>
            <a:r>
              <a:rPr lang="ko-KR" altLang="en-US" dirty="0" err="1"/>
              <a:t>아르페지오</a:t>
            </a:r>
            <a:r>
              <a:rPr lang="en-US" altLang="ko-KR" dirty="0"/>
              <a:t>(Arpeggio)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베토벤 월광 소나타 </a:t>
            </a:r>
            <a:r>
              <a:rPr lang="en-US" altLang="ko-KR" dirty="0"/>
              <a:t>1</a:t>
            </a:r>
            <a:r>
              <a:rPr lang="ko-KR" altLang="en-US" dirty="0"/>
              <a:t>악장 시작 부분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후에 반주로 이어짐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BE8A43-96F1-4376-A010-51E096ED8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7363" y="3168794"/>
            <a:ext cx="5079856" cy="1471281"/>
          </a:xfrm>
          <a:prstGeom prst="rect">
            <a:avLst/>
          </a:prstGeom>
        </p:spPr>
      </p:pic>
      <p:pic>
        <p:nvPicPr>
          <p:cNvPr id="5" name="5주차 발표_13">
            <a:hlinkClick r:id="" action="ppaction://media"/>
            <a:extLst>
              <a:ext uri="{FF2B5EF4-FFF2-40B4-BE49-F238E27FC236}">
                <a16:creationId xmlns:a16="http://schemas.microsoft.com/office/drawing/2014/main" id="{A36ED8C2-3E63-4CE7-9552-C0F660BDB9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51582" y="3660752"/>
            <a:ext cx="487363" cy="4873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CDEF95-C67E-4310-AA70-EFD931CCD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9418" y="5189665"/>
            <a:ext cx="7938945" cy="1253518"/>
          </a:xfrm>
          <a:prstGeom prst="rect">
            <a:avLst/>
          </a:prstGeom>
        </p:spPr>
      </p:pic>
      <p:pic>
        <p:nvPicPr>
          <p:cNvPr id="7" name="5주차 발표_14">
            <a:hlinkClick r:id="" action="ppaction://media"/>
            <a:extLst>
              <a:ext uri="{FF2B5EF4-FFF2-40B4-BE49-F238E27FC236}">
                <a16:creationId xmlns:a16="http://schemas.microsoft.com/office/drawing/2014/main" id="{74F66B91-0BC5-4D87-B91A-70668D09C24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85953" y="5572742"/>
            <a:ext cx="487363" cy="487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9E42C-F9E8-4587-9DB0-DC330A4CB4B4}"/>
              </a:ext>
            </a:extLst>
          </p:cNvPr>
          <p:cNvSpPr txBox="1"/>
          <p:nvPr/>
        </p:nvSpPr>
        <p:spPr>
          <a:xfrm>
            <a:off x="8300749" y="3307240"/>
            <a:ext cx="2962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accent1"/>
                </a:solidFill>
                <a:latin typeface="+mn-ea"/>
              </a:rPr>
              <a:t>아르페지오를</a:t>
            </a:r>
            <a:r>
              <a:rPr lang="ko-KR" altLang="en-US" sz="2000" dirty="0">
                <a:solidFill>
                  <a:schemeClr val="accent1"/>
                </a:solidFill>
                <a:latin typeface="+mn-ea"/>
              </a:rPr>
              <a:t> 사용하면 노래가 부드러워지는 효과가 있습니다</a:t>
            </a:r>
            <a:r>
              <a:rPr lang="en-US" altLang="ko-KR" sz="2000" dirty="0">
                <a:solidFill>
                  <a:schemeClr val="accent1"/>
                </a:solidFill>
                <a:latin typeface="+mn-ea"/>
              </a:rPr>
              <a:t>.</a:t>
            </a:r>
            <a:endParaRPr lang="ko-KR" altLang="en-US" sz="2000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03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07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63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8F11F-A7AA-4D66-9D10-E5867A41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알베르티</a:t>
            </a:r>
            <a:r>
              <a:rPr lang="ko-KR" altLang="en-US" dirty="0"/>
              <a:t> 베이스 </a:t>
            </a:r>
            <a:r>
              <a:rPr lang="en-US" altLang="ko-KR" sz="3200" dirty="0"/>
              <a:t>(Alberti Bass)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762D6-95FB-4710-8B9D-32F8D00CA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4575451"/>
            <a:ext cx="10120745" cy="1520549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저음 성부에서 멜로디보다 빠른 리듬으로 화음을 늘어뜨려 연주하는 반주 패턴</a:t>
            </a:r>
            <a:endParaRPr lang="en-US" altLang="ko-KR" sz="1800" dirty="0"/>
          </a:p>
          <a:p>
            <a:pPr lvl="1"/>
            <a:r>
              <a:rPr lang="ko-KR" altLang="en-US" sz="1800" dirty="0">
                <a:solidFill>
                  <a:schemeClr val="accent4"/>
                </a:solidFill>
              </a:rPr>
              <a:t>예</a:t>
            </a:r>
            <a:r>
              <a:rPr lang="en-US" altLang="ko-KR" sz="1800" dirty="0">
                <a:solidFill>
                  <a:schemeClr val="accent4"/>
                </a:solidFill>
              </a:rPr>
              <a:t>) </a:t>
            </a:r>
            <a:r>
              <a:rPr lang="ko-KR" altLang="en-US" sz="1800" dirty="0" err="1"/>
              <a:t>도솔미솔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도솔미솔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라미도미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라미도미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라파레파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라파레파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솔레시레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솔레시레</a:t>
            </a:r>
            <a:endParaRPr lang="en-US" altLang="ko-KR" sz="1800" dirty="0"/>
          </a:p>
          <a:p>
            <a:r>
              <a:rPr lang="ko-KR" altLang="en-US" sz="1800" dirty="0"/>
              <a:t>부드럽게</a:t>
            </a:r>
            <a:r>
              <a:rPr lang="en-US" altLang="ko-KR" sz="1800" dirty="0"/>
              <a:t> </a:t>
            </a:r>
            <a:r>
              <a:rPr lang="ko-KR" altLang="en-US" sz="1800" dirty="0"/>
              <a:t>지속되고</a:t>
            </a:r>
            <a:r>
              <a:rPr lang="en-US" altLang="ko-KR" sz="1800" dirty="0"/>
              <a:t>, </a:t>
            </a:r>
            <a:r>
              <a:rPr lang="ko-KR" altLang="en-US" sz="1800" dirty="0"/>
              <a:t>흐르는 듯한 두터운 음향층을 깔아주는 역할</a:t>
            </a:r>
            <a:endParaRPr lang="en-US" altLang="ko-KR" sz="1800" dirty="0"/>
          </a:p>
          <a:p>
            <a:r>
              <a:rPr lang="en-US" altLang="ko-KR" sz="1800" dirty="0">
                <a:hlinkClick r:id="rId6"/>
              </a:rPr>
              <a:t>https://en.wikipedia.org/wiki/Alberti_bass</a:t>
            </a:r>
            <a:r>
              <a:rPr lang="en-US" altLang="ko-KR" sz="1800" dirty="0"/>
              <a:t>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2172236-C3EF-94B7-66B8-D090E69E82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422" y="2612375"/>
            <a:ext cx="11119155" cy="169924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51D26F-4FB1-1AD7-36F6-965BE3253A60}"/>
              </a:ext>
            </a:extLst>
          </p:cNvPr>
          <p:cNvSpPr/>
          <p:nvPr/>
        </p:nvSpPr>
        <p:spPr>
          <a:xfrm>
            <a:off x="956551" y="2612375"/>
            <a:ext cx="4622966" cy="17456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E3FA11-DEAD-9C13-73E2-E84823FD5D59}"/>
              </a:ext>
            </a:extLst>
          </p:cNvPr>
          <p:cNvSpPr/>
          <p:nvPr/>
        </p:nvSpPr>
        <p:spPr>
          <a:xfrm>
            <a:off x="6677331" y="2612375"/>
            <a:ext cx="4804547" cy="174566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도솔미솔 vs. 도솔도솔">
            <a:hlinkClick r:id="" action="ppaction://media"/>
            <a:extLst>
              <a:ext uri="{FF2B5EF4-FFF2-40B4-BE49-F238E27FC236}">
                <a16:creationId xmlns:a16="http://schemas.microsoft.com/office/drawing/2014/main" id="{4DDF127A-A1CD-E25E-600B-E68C29A72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92241" y="1920453"/>
            <a:ext cx="487363" cy="48736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D3AF77-0F08-1ECB-DFA9-F99CB9E274C6}"/>
              </a:ext>
            </a:extLst>
          </p:cNvPr>
          <p:cNvSpPr txBox="1"/>
          <p:nvPr/>
        </p:nvSpPr>
        <p:spPr>
          <a:xfrm>
            <a:off x="4132118" y="1933303"/>
            <a:ext cx="3973154" cy="461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둘 중 어느 반주가 더 듣기 </a:t>
            </a:r>
            <a:r>
              <a:rPr lang="ko-KR" altLang="en-US" sz="2400" dirty="0" err="1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좋은가요</a:t>
            </a:r>
            <a:r>
              <a:rPr lang="en-US" altLang="ko-KR" sz="2400" dirty="0">
                <a:solidFill>
                  <a:schemeClr val="tx1"/>
                </a:solidFill>
                <a:latin typeface="나눔손글씨 세화체" panose="02000503000000000000" pitchFamily="2" charset="-127"/>
                <a:ea typeface="나눔손글씨 세화체" panose="02000503000000000000" pitchFamily="2" charset="-127"/>
              </a:rPr>
              <a:t>?</a:t>
            </a:r>
            <a:endParaRPr lang="ko-KR" altLang="en-US" sz="2400" dirty="0">
              <a:solidFill>
                <a:schemeClr val="tx1"/>
              </a:solidFill>
              <a:latin typeface="나눔손글씨 세화체" panose="02000503000000000000" pitchFamily="2" charset="-127"/>
              <a:ea typeface="나눔손글씨 세화체" panose="020005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E5AAC3-7F1B-621D-0F05-F9A39E4DF4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8345" y="5385489"/>
            <a:ext cx="3984449" cy="1226286"/>
          </a:xfrm>
          <a:prstGeom prst="rect">
            <a:avLst/>
          </a:prstGeom>
          <a:ln>
            <a:noFill/>
          </a:ln>
        </p:spPr>
      </p:pic>
      <p:pic>
        <p:nvPicPr>
          <p:cNvPr id="11" name="Mozart - Piano Sonata No. 15 in C major KV 545">
            <a:hlinkClick r:id="" action="ppaction://media"/>
            <a:extLst>
              <a:ext uri="{FF2B5EF4-FFF2-40B4-BE49-F238E27FC236}">
                <a16:creationId xmlns:a16="http://schemas.microsoft.com/office/drawing/2014/main" id="{7BA73632-C9A8-8355-7994-44802BD191D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79296" y="60047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44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8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139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0961792-0CC6-4CF3-94AB-4B9DD5BF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88F183-5E2F-4D3C-AF8E-E0A543E9C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682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074A233-8EC1-4ACF-B5F3-CC20EFD29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 도우미 프로그램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55428-2BB8-42B5-B65D-A4405027B037}"/>
              </a:ext>
            </a:extLst>
          </p:cNvPr>
          <p:cNvSpPr txBox="1"/>
          <p:nvPr/>
        </p:nvSpPr>
        <p:spPr>
          <a:xfrm>
            <a:off x="8568370" y="4281825"/>
            <a:ext cx="2670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위의 오디오 파일은 제가 왼쪽 프로그램으로 </a:t>
            </a:r>
            <a:r>
              <a:rPr lang="en-US" altLang="ko-KR" dirty="0"/>
              <a:t>15</a:t>
            </a:r>
            <a:r>
              <a:rPr lang="ko-KR" altLang="en-US" dirty="0"/>
              <a:t>분 만에 만든 예제 곡입니다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Awesome">
            <a:hlinkClick r:id="" action="ppaction://media"/>
            <a:extLst>
              <a:ext uri="{FF2B5EF4-FFF2-40B4-BE49-F238E27FC236}">
                <a16:creationId xmlns:a16="http://schemas.microsoft.com/office/drawing/2014/main" id="{AC635E8A-6AE2-82EB-44E0-C2669C16C7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59848" y="3185318"/>
            <a:ext cx="487363" cy="487363"/>
          </a:xfrm>
          <a:prstGeom prst="rect">
            <a:avLst/>
          </a:prstGeom>
        </p:spPr>
      </p:pic>
      <p:pic>
        <p:nvPicPr>
          <p:cNvPr id="10" name="내용 개체 틀 9" descr="피아노, 텍스트, 악보, 음악이(가) 표시된 사진&#10;&#10;자동 생성된 설명">
            <a:extLst>
              <a:ext uri="{FF2B5EF4-FFF2-40B4-BE49-F238E27FC236}">
                <a16:creationId xmlns:a16="http://schemas.microsoft.com/office/drawing/2014/main" id="{5E08DA15-0D0F-612E-B7AC-F674B0140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57400"/>
            <a:ext cx="7179733" cy="4038600"/>
          </a:xfrm>
        </p:spPr>
      </p:pic>
    </p:spTree>
    <p:extLst>
      <p:ext uri="{BB962C8B-B14F-4D97-AF65-F5344CB8AC3E}">
        <p14:creationId xmlns:p14="http://schemas.microsoft.com/office/powerpoint/2010/main" val="3611601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4A0B0-B933-48C0-B000-205CDE42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222FE-14B2-4675-BE8B-076604C87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종지</a:t>
            </a:r>
            <a:r>
              <a:rPr lang="en-US" altLang="ko-KR" dirty="0"/>
              <a:t>(Cadence): </a:t>
            </a:r>
            <a:r>
              <a:rPr lang="ko-KR" altLang="en-US" dirty="0"/>
              <a:t>악절이나 </a:t>
            </a:r>
            <a:r>
              <a:rPr lang="ko-KR" altLang="en-US" dirty="0" err="1"/>
              <a:t>악구를</a:t>
            </a:r>
            <a:r>
              <a:rPr lang="ko-KR" altLang="en-US" dirty="0"/>
              <a:t> 마무리하는 화성 진행</a:t>
            </a:r>
            <a:endParaRPr lang="en-US" altLang="ko-KR" dirty="0"/>
          </a:p>
          <a:p>
            <a:pPr lvl="1"/>
            <a:r>
              <a:rPr lang="ko-KR" altLang="en-US" dirty="0"/>
              <a:t>음악이 끝나는 느낌이 들도록 만들거나</a:t>
            </a:r>
            <a:r>
              <a:rPr lang="en-US" altLang="ko-KR" dirty="0"/>
              <a:t>, </a:t>
            </a:r>
            <a:r>
              <a:rPr lang="ko-KR" altLang="en-US" dirty="0"/>
              <a:t>아직 끝나지 않은 것 같은 느낌을 줄 때 사용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종지의 종류</a:t>
            </a:r>
            <a:endParaRPr lang="en-US" altLang="ko-KR" dirty="0"/>
          </a:p>
          <a:p>
            <a:pPr lvl="1"/>
            <a:r>
              <a:rPr lang="ko-KR" altLang="en-US" dirty="0"/>
              <a:t>완전 </a:t>
            </a:r>
            <a:r>
              <a:rPr lang="ko-KR" altLang="en-US" dirty="0" err="1"/>
              <a:t>정격종지</a:t>
            </a:r>
            <a:endParaRPr lang="en-US" altLang="ko-KR" dirty="0"/>
          </a:p>
          <a:p>
            <a:pPr lvl="1"/>
            <a:r>
              <a:rPr lang="ko-KR" altLang="en-US" dirty="0"/>
              <a:t>불완전 </a:t>
            </a:r>
            <a:r>
              <a:rPr lang="ko-KR" altLang="en-US" dirty="0" err="1"/>
              <a:t>정격종지</a:t>
            </a:r>
            <a:endParaRPr lang="en-US" altLang="ko-KR" dirty="0"/>
          </a:p>
          <a:p>
            <a:pPr lvl="1"/>
            <a:r>
              <a:rPr lang="ko-KR" altLang="en-US" dirty="0" err="1"/>
              <a:t>변격종지</a:t>
            </a:r>
            <a:endParaRPr lang="en-US" altLang="ko-KR" dirty="0"/>
          </a:p>
          <a:p>
            <a:pPr lvl="1"/>
            <a:r>
              <a:rPr lang="ko-KR" altLang="en-US" dirty="0" err="1"/>
              <a:t>속임종지</a:t>
            </a:r>
            <a:endParaRPr lang="en-US" altLang="ko-KR" dirty="0"/>
          </a:p>
          <a:p>
            <a:pPr lvl="1"/>
            <a:r>
              <a:rPr lang="ko-KR" altLang="en-US" dirty="0" err="1"/>
              <a:t>반종지</a:t>
            </a:r>
            <a:endParaRPr lang="en-US" altLang="ko-KR" dirty="0"/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956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4A0B0-B933-48C0-B000-205CDE42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완전 </a:t>
            </a:r>
            <a:r>
              <a:rPr lang="ko-KR" altLang="en-US" dirty="0" err="1"/>
              <a:t>정격종지</a:t>
            </a:r>
            <a:r>
              <a:rPr lang="ko-KR" altLang="en-US" dirty="0"/>
              <a:t> </a:t>
            </a:r>
            <a:r>
              <a:rPr lang="en-US" altLang="ko-KR" sz="3200" dirty="0"/>
              <a:t>(Perfect</a:t>
            </a:r>
            <a:r>
              <a:rPr lang="ko-KR" altLang="en-US" sz="3200" dirty="0"/>
              <a:t> </a:t>
            </a:r>
            <a:r>
              <a:rPr lang="en-US" altLang="ko-KR" sz="3200" dirty="0"/>
              <a:t>Authentic</a:t>
            </a:r>
            <a:r>
              <a:rPr lang="ko-KR" altLang="en-US" sz="3200" dirty="0"/>
              <a:t> </a:t>
            </a:r>
            <a:r>
              <a:rPr lang="en-US" altLang="ko-KR" sz="3200" dirty="0"/>
              <a:t>Cadence)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222FE-14B2-4675-BE8B-076604C87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S-D-T </a:t>
            </a:r>
            <a:r>
              <a:rPr lang="ko-KR" altLang="en-US" dirty="0"/>
              <a:t>또는 </a:t>
            </a:r>
            <a:r>
              <a:rPr lang="en-US" altLang="ko-KR" dirty="0"/>
              <a:t>T-D-T </a:t>
            </a:r>
            <a:r>
              <a:rPr lang="ko-KR" altLang="en-US" dirty="0"/>
              <a:t>진행으로 끝나는 종지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3"/>
                </a:solidFill>
              </a:rPr>
              <a:t>IV-V-I </a:t>
            </a:r>
            <a:r>
              <a:rPr lang="ko-KR" altLang="en-US" dirty="0">
                <a:solidFill>
                  <a:schemeClr val="accent3"/>
                </a:solidFill>
              </a:rPr>
              <a:t>진행</a:t>
            </a:r>
            <a:r>
              <a:rPr lang="en-US" altLang="ko-KR" dirty="0">
                <a:solidFill>
                  <a:schemeClr val="accent3"/>
                </a:solidFill>
              </a:rPr>
              <a:t>, ii-V-I </a:t>
            </a:r>
            <a:r>
              <a:rPr lang="ko-KR" altLang="en-US" dirty="0">
                <a:solidFill>
                  <a:schemeClr val="accent3"/>
                </a:solidFill>
              </a:rPr>
              <a:t>진행</a:t>
            </a:r>
            <a:r>
              <a:rPr lang="en-US" altLang="ko-KR" dirty="0">
                <a:solidFill>
                  <a:schemeClr val="accent3"/>
                </a:solidFill>
              </a:rPr>
              <a:t>, I-V-I </a:t>
            </a:r>
            <a:r>
              <a:rPr lang="ko-KR" altLang="en-US" dirty="0">
                <a:solidFill>
                  <a:schemeClr val="accent3"/>
                </a:solidFill>
              </a:rPr>
              <a:t>진행 등</a:t>
            </a:r>
            <a:endParaRPr lang="en-US" altLang="ko-KR" dirty="0">
              <a:solidFill>
                <a:schemeClr val="accent3"/>
              </a:solidFill>
            </a:endParaRP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화음 기호 알파벳의 의미는 </a:t>
            </a:r>
            <a:r>
              <a:rPr lang="en-US" altLang="ko-KR" dirty="0">
                <a:solidFill>
                  <a:schemeClr val="accent1"/>
                </a:solidFill>
              </a:rPr>
              <a:t>5</a:t>
            </a:r>
            <a:r>
              <a:rPr lang="ko-KR" altLang="en-US" dirty="0">
                <a:solidFill>
                  <a:schemeClr val="accent1"/>
                </a:solidFill>
              </a:rPr>
              <a:t>주차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화성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ko-KR" altLang="en-US" dirty="0">
                <a:solidFill>
                  <a:schemeClr val="accent1"/>
                </a:solidFill>
              </a:rPr>
              <a:t>시간에 다뤘습니다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dirty="0"/>
              <a:t>마지막 </a:t>
            </a:r>
            <a:r>
              <a:rPr lang="en-US" altLang="ko-KR" dirty="0"/>
              <a:t>I </a:t>
            </a:r>
            <a:r>
              <a:rPr lang="ko-KR" altLang="en-US" dirty="0"/>
              <a:t>화음의 가장 낮은 음과 가장 높은 음이 으뜸음으로 구성</a:t>
            </a:r>
            <a:endParaRPr lang="en-US" altLang="ko-KR" dirty="0"/>
          </a:p>
          <a:p>
            <a:r>
              <a:rPr lang="ko-KR" altLang="en-US" dirty="0" err="1"/>
              <a:t>악구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(4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마디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와 악절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(8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마디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chemeClr val="accent4"/>
                </a:solidFill>
              </a:rPr>
              <a:t>완전히 끝난 느낌</a:t>
            </a:r>
            <a:r>
              <a:rPr lang="ko-KR" altLang="en-US" dirty="0"/>
              <a:t>을 줍니다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더 진행할 </a:t>
            </a:r>
            <a:r>
              <a:rPr lang="ko-KR" altLang="en-US" dirty="0" err="1"/>
              <a:t>악구가</a:t>
            </a:r>
            <a:r>
              <a:rPr lang="ko-KR" altLang="en-US" dirty="0"/>
              <a:t> 남은 상황에서는 사용하지 않는 것이 좋습니다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실습 자료의 </a:t>
            </a:r>
            <a:r>
              <a:rPr lang="en-US" altLang="ko-KR" dirty="0">
                <a:solidFill>
                  <a:schemeClr val="accent1"/>
                </a:solidFill>
              </a:rPr>
              <a:t>“</a:t>
            </a:r>
            <a:r>
              <a:rPr lang="en-US" altLang="ko-KR" dirty="0" err="1">
                <a:solidFill>
                  <a:schemeClr val="accent1"/>
                </a:solidFill>
              </a:rPr>
              <a:t>Cadence.nwc</a:t>
            </a:r>
            <a:r>
              <a:rPr lang="en-US" altLang="ko-KR" dirty="0">
                <a:solidFill>
                  <a:schemeClr val="accent1"/>
                </a:solidFill>
              </a:rPr>
              <a:t>”</a:t>
            </a:r>
            <a:r>
              <a:rPr lang="ko-KR" altLang="en-US" dirty="0">
                <a:solidFill>
                  <a:schemeClr val="accent1"/>
                </a:solidFill>
              </a:rPr>
              <a:t>를 열어 들어보세요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“Cadence.pdf”</a:t>
            </a:r>
            <a:r>
              <a:rPr lang="ko-KR" altLang="en-US" dirty="0">
                <a:solidFill>
                  <a:schemeClr val="accent1"/>
                </a:solidFill>
              </a:rPr>
              <a:t>와 </a:t>
            </a:r>
            <a:r>
              <a:rPr lang="en-US" altLang="ko-KR" dirty="0">
                <a:solidFill>
                  <a:schemeClr val="accent1"/>
                </a:solidFill>
              </a:rPr>
              <a:t>“Cadence.mid”</a:t>
            </a:r>
            <a:r>
              <a:rPr lang="ko-KR" altLang="en-US" dirty="0">
                <a:solidFill>
                  <a:schemeClr val="accent1"/>
                </a:solidFill>
              </a:rPr>
              <a:t>도 동일한 구성입니다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28210D-35EA-B8DA-DDD1-449F8E778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05" y="5235041"/>
            <a:ext cx="5208967" cy="12298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EE359D-AB3C-8E55-A739-5A9BE33D8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582" y="5296159"/>
            <a:ext cx="5673013" cy="110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4A0B0-B933-48C0-B000-205CDE42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불완전 </a:t>
            </a:r>
            <a:r>
              <a:rPr lang="ko-KR" altLang="en-US" dirty="0" err="1"/>
              <a:t>정격종지</a:t>
            </a:r>
            <a:r>
              <a:rPr lang="ko-KR" altLang="en-US" dirty="0"/>
              <a:t>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맑은 고딕" panose="020B0503020000020004" pitchFamily="34" charset="-127"/>
                <a:cs typeface="+mj-cs"/>
              </a:rPr>
              <a:t>(Imperfect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맑은 고딕" panose="020B0503020000020004" pitchFamily="34" charset="-127"/>
                <a:cs typeface="+mj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맑은 고딕" panose="020B0503020000020004" pitchFamily="34" charset="-127"/>
                <a:cs typeface="+mj-cs"/>
              </a:rPr>
              <a:t>Authentic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맑은 고딕" panose="020B0503020000020004" pitchFamily="34" charset="-127"/>
                <a:cs typeface="+mj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맑은 고딕" panose="020B0503020000020004" pitchFamily="34" charset="-127"/>
                <a:cs typeface="+mj-cs"/>
              </a:rPr>
              <a:t>Cadence)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222FE-14B2-4675-BE8B-076604C87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S-D-T </a:t>
            </a:r>
            <a:r>
              <a:rPr lang="ko-KR" altLang="en-US" dirty="0"/>
              <a:t>또는 </a:t>
            </a:r>
            <a:r>
              <a:rPr lang="en-US" altLang="ko-KR" dirty="0"/>
              <a:t>T-D-T </a:t>
            </a:r>
            <a:r>
              <a:rPr lang="ko-KR" altLang="en-US" dirty="0"/>
              <a:t>진행으로 끝나는 종지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3"/>
                </a:solidFill>
              </a:rPr>
              <a:t>IV-V-I </a:t>
            </a:r>
            <a:r>
              <a:rPr lang="ko-KR" altLang="en-US" dirty="0">
                <a:solidFill>
                  <a:schemeClr val="accent3"/>
                </a:solidFill>
              </a:rPr>
              <a:t>진행</a:t>
            </a:r>
            <a:r>
              <a:rPr lang="en-US" altLang="ko-KR" dirty="0">
                <a:solidFill>
                  <a:schemeClr val="accent3"/>
                </a:solidFill>
              </a:rPr>
              <a:t>, ii-V-I </a:t>
            </a:r>
            <a:r>
              <a:rPr lang="ko-KR" altLang="en-US" dirty="0">
                <a:solidFill>
                  <a:schemeClr val="accent3"/>
                </a:solidFill>
              </a:rPr>
              <a:t>진행</a:t>
            </a:r>
            <a:r>
              <a:rPr lang="en-US" altLang="ko-KR" dirty="0">
                <a:solidFill>
                  <a:schemeClr val="accent3"/>
                </a:solidFill>
              </a:rPr>
              <a:t>, I-V-I </a:t>
            </a:r>
            <a:r>
              <a:rPr lang="ko-KR" altLang="en-US" dirty="0">
                <a:solidFill>
                  <a:schemeClr val="accent3"/>
                </a:solidFill>
              </a:rPr>
              <a:t>진행 등</a:t>
            </a:r>
            <a:endParaRPr lang="en-US" altLang="ko-KR" dirty="0">
              <a:solidFill>
                <a:schemeClr val="accent3"/>
              </a:solidFill>
            </a:endParaRPr>
          </a:p>
          <a:p>
            <a:r>
              <a:rPr lang="ko-KR" altLang="en-US" dirty="0"/>
              <a:t>마지막 </a:t>
            </a:r>
            <a:r>
              <a:rPr lang="en-US" altLang="ko-KR" dirty="0"/>
              <a:t>I </a:t>
            </a:r>
            <a:r>
              <a:rPr lang="ko-KR" altLang="en-US" dirty="0"/>
              <a:t>화음의 가장 낮은 음과 가장 높은 음 중 하나가 으뜸음이 아닌 음</a:t>
            </a:r>
            <a:endParaRPr lang="en-US" altLang="ko-KR" dirty="0"/>
          </a:p>
          <a:p>
            <a:r>
              <a:rPr lang="ko-KR" altLang="en-US" dirty="0"/>
              <a:t>악절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(8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마디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chemeClr val="accent2"/>
                </a:solidFill>
              </a:rPr>
              <a:t>덜 끝난 느낌</a:t>
            </a:r>
            <a:r>
              <a:rPr lang="ko-KR" altLang="en-US" dirty="0"/>
              <a:t>을 줍니다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악구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(4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마디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를 마무리하고 다음 </a:t>
            </a:r>
            <a:r>
              <a:rPr lang="ko-KR" altLang="en-US" dirty="0" err="1"/>
              <a:t>악구로</a:t>
            </a:r>
            <a:r>
              <a:rPr lang="ko-KR" altLang="en-US" dirty="0"/>
              <a:t> 넘어갈 때 사용하기 좋습니다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4DAB4D-487C-457A-311F-A030AC20C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74" y="4892041"/>
            <a:ext cx="11331922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4A0B0-B933-48C0-B000-205CDE42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변격종지</a:t>
            </a:r>
            <a:r>
              <a:rPr lang="ko-KR" altLang="en-US" dirty="0"/>
              <a:t> </a:t>
            </a:r>
            <a:r>
              <a:rPr lang="en-US" altLang="ko-KR" sz="3200" dirty="0"/>
              <a:t>(Plagal Cadence)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222FE-14B2-4675-BE8B-076604C87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S-T </a:t>
            </a:r>
            <a:r>
              <a:rPr lang="ko-KR" altLang="en-US" dirty="0"/>
              <a:t>진행으로 끝나는 종지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3"/>
                </a:solidFill>
              </a:rPr>
              <a:t>I-IV-I </a:t>
            </a:r>
            <a:r>
              <a:rPr lang="ko-KR" altLang="en-US" dirty="0">
                <a:solidFill>
                  <a:schemeClr val="accent3"/>
                </a:solidFill>
              </a:rPr>
              <a:t>진행 등</a:t>
            </a:r>
            <a:endParaRPr lang="en-US" altLang="ko-KR" dirty="0">
              <a:solidFill>
                <a:schemeClr val="accent3"/>
              </a:solidFill>
            </a:endParaRPr>
          </a:p>
          <a:p>
            <a:r>
              <a:rPr lang="ko-KR" altLang="en-US" dirty="0"/>
              <a:t>정격종지보다 끝내는 느낌이 약하지만 </a:t>
            </a:r>
            <a:r>
              <a:rPr lang="ko-KR" altLang="en-US" dirty="0">
                <a:solidFill>
                  <a:schemeClr val="accent4"/>
                </a:solidFill>
              </a:rPr>
              <a:t>끝낼 때 사용할 수 있습니다</a:t>
            </a:r>
            <a:r>
              <a:rPr lang="en-US" altLang="ko-KR" dirty="0">
                <a:solidFill>
                  <a:schemeClr val="accent4"/>
                </a:solidFill>
              </a:rPr>
              <a:t>.</a:t>
            </a:r>
          </a:p>
          <a:p>
            <a:r>
              <a:rPr lang="ko-KR" altLang="en-US" dirty="0"/>
              <a:t>찬송가를 끝맺을 때 주로 사용되어 </a:t>
            </a:r>
            <a:r>
              <a:rPr lang="en-US" altLang="ko-KR" dirty="0">
                <a:solidFill>
                  <a:schemeClr val="accent4"/>
                </a:solidFill>
              </a:rPr>
              <a:t>“</a:t>
            </a:r>
            <a:r>
              <a:rPr lang="ko-KR" altLang="en-US" dirty="0" err="1">
                <a:solidFill>
                  <a:schemeClr val="accent4"/>
                </a:solidFill>
              </a:rPr>
              <a:t>아멘종지</a:t>
            </a:r>
            <a:r>
              <a:rPr lang="en-US" altLang="ko-KR" dirty="0">
                <a:solidFill>
                  <a:schemeClr val="accent4"/>
                </a:solidFill>
              </a:rPr>
              <a:t>”</a:t>
            </a:r>
            <a:r>
              <a:rPr lang="ko-KR" altLang="en-US" dirty="0"/>
              <a:t>라고도 불립니다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B97BD5-F1D6-B2CE-0569-A3FC53527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385" y="4875712"/>
            <a:ext cx="7925487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5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4A0B0-B933-48C0-B000-205CDE42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속임종지</a:t>
            </a:r>
            <a:r>
              <a:rPr lang="ko-KR" altLang="en-US" dirty="0"/>
              <a:t> </a:t>
            </a:r>
            <a:r>
              <a:rPr lang="en-US" altLang="ko-KR" sz="3200" dirty="0"/>
              <a:t>(Deceptive Cadence)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222FE-14B2-4675-BE8B-076604C87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S-D-? </a:t>
            </a:r>
            <a:r>
              <a:rPr lang="ko-KR" altLang="en-US" dirty="0"/>
              <a:t>진행으로 끝나는 종지</a:t>
            </a:r>
            <a:endParaRPr lang="en-US" altLang="ko-KR" dirty="0"/>
          </a:p>
          <a:p>
            <a:pPr lvl="1"/>
            <a:r>
              <a:rPr lang="en-US" altLang="ko-KR" dirty="0"/>
              <a:t>?</a:t>
            </a:r>
            <a:r>
              <a:rPr lang="ko-KR" altLang="en-US" dirty="0"/>
              <a:t>에는 </a:t>
            </a:r>
            <a:r>
              <a:rPr lang="en-US" altLang="ko-KR" dirty="0"/>
              <a:t>T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</a:rPr>
              <a:t>으뜸화음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가 아닌 화음이 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solidFill>
                  <a:schemeClr val="accent3"/>
                </a:solidFill>
              </a:rPr>
              <a:t>IV-V-vi </a:t>
            </a:r>
            <a:r>
              <a:rPr lang="ko-KR" altLang="en-US" dirty="0">
                <a:solidFill>
                  <a:schemeClr val="accent3"/>
                </a:solidFill>
              </a:rPr>
              <a:t>진행</a:t>
            </a:r>
            <a:r>
              <a:rPr lang="en-US" altLang="ko-KR" dirty="0">
                <a:solidFill>
                  <a:schemeClr val="accent3"/>
                </a:solidFill>
              </a:rPr>
              <a:t>, IV-V-IV </a:t>
            </a:r>
            <a:r>
              <a:rPr lang="ko-KR" altLang="en-US" dirty="0">
                <a:solidFill>
                  <a:schemeClr val="accent3"/>
                </a:solidFill>
              </a:rPr>
              <a:t>진행</a:t>
            </a:r>
            <a:r>
              <a:rPr lang="en-US" altLang="ko-KR" dirty="0">
                <a:solidFill>
                  <a:schemeClr val="accent3"/>
                </a:solidFill>
              </a:rPr>
              <a:t>, ii-V-i</a:t>
            </a:r>
            <a:r>
              <a:rPr lang="en-US" altLang="ko-KR" b="1" baseline="30000" dirty="0">
                <a:solidFill>
                  <a:schemeClr val="accent3"/>
                </a:solidFill>
              </a:rPr>
              <a:t>o</a:t>
            </a:r>
            <a:r>
              <a:rPr lang="en-US" altLang="ko-KR" b="1" baseline="30000" dirty="0"/>
              <a:t> </a:t>
            </a:r>
            <a:r>
              <a:rPr lang="ko-KR" altLang="en-US" dirty="0">
                <a:solidFill>
                  <a:schemeClr val="accent3"/>
                </a:solidFill>
              </a:rPr>
              <a:t>진행 등</a:t>
            </a:r>
            <a:endParaRPr lang="en-US" altLang="ko-KR" dirty="0">
              <a:solidFill>
                <a:schemeClr val="accent3"/>
              </a:solidFill>
            </a:endParaRPr>
          </a:p>
          <a:p>
            <a:r>
              <a:rPr lang="ko-KR" altLang="en-US" dirty="0"/>
              <a:t>정격종지인 척 하다가 </a:t>
            </a:r>
            <a:r>
              <a:rPr lang="ko-KR" altLang="en-US" dirty="0" err="1"/>
              <a:t>으뜸화음이</a:t>
            </a:r>
            <a:r>
              <a:rPr lang="ko-KR" altLang="en-US" dirty="0"/>
              <a:t> 아닌 화음으로 마무리하여</a:t>
            </a:r>
            <a:br>
              <a:rPr lang="en-US" altLang="ko-KR" dirty="0"/>
            </a:br>
            <a:r>
              <a:rPr lang="ko-KR" altLang="en-US" dirty="0"/>
              <a:t>끝맺음을 회피합니다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안정적인 듯하면서 </a:t>
            </a:r>
            <a:r>
              <a:rPr lang="ko-KR" altLang="en-US" dirty="0">
                <a:solidFill>
                  <a:schemeClr val="accent2"/>
                </a:solidFill>
              </a:rPr>
              <a:t>끝나지 않은 느낌</a:t>
            </a:r>
            <a:r>
              <a:rPr lang="ko-KR" altLang="en-US" dirty="0"/>
              <a:t>을 줍니다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0BDED2-E532-A377-8E7A-572721FFB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347" y="4636066"/>
            <a:ext cx="2072820" cy="18518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79DC31-CA1A-44B1-B4E1-9B59D04D3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268" y="1543220"/>
            <a:ext cx="2819644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9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4A0B0-B933-48C0-B000-205CDE42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반종지</a:t>
            </a:r>
            <a:r>
              <a:rPr lang="ko-KR" altLang="en-US" dirty="0"/>
              <a:t> </a:t>
            </a:r>
            <a:r>
              <a:rPr lang="en-US" altLang="ko-KR" sz="3200" dirty="0"/>
              <a:t>(Half Cadence)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222FE-14B2-4675-BE8B-076604C87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?-D </a:t>
            </a:r>
            <a:r>
              <a:rPr lang="ko-KR" altLang="en-US" dirty="0"/>
              <a:t>진행으로 끝나는 종지</a:t>
            </a:r>
            <a:endParaRPr lang="en-US" altLang="ko-KR" dirty="0"/>
          </a:p>
          <a:p>
            <a:pPr lvl="1"/>
            <a:r>
              <a:rPr lang="en-US" altLang="ko-KR" dirty="0"/>
              <a:t>?</a:t>
            </a:r>
            <a:r>
              <a:rPr lang="ko-KR" altLang="en-US" dirty="0"/>
              <a:t>에는 </a:t>
            </a:r>
            <a:r>
              <a:rPr lang="en-US" altLang="ko-KR" dirty="0"/>
              <a:t>D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</a:rPr>
              <a:t>딸림화음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/>
              <a:t>의 기능을 가지지 않은 화음이 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solidFill>
                  <a:schemeClr val="accent3"/>
                </a:solidFill>
              </a:rPr>
              <a:t>IV-V </a:t>
            </a:r>
            <a:r>
              <a:rPr lang="ko-KR" altLang="en-US" dirty="0">
                <a:solidFill>
                  <a:schemeClr val="accent3"/>
                </a:solidFill>
              </a:rPr>
              <a:t>진행</a:t>
            </a:r>
            <a:r>
              <a:rPr lang="en-US" altLang="ko-KR" dirty="0">
                <a:solidFill>
                  <a:schemeClr val="accent3"/>
                </a:solidFill>
              </a:rPr>
              <a:t>, ii-V </a:t>
            </a:r>
            <a:r>
              <a:rPr lang="ko-KR" altLang="en-US" dirty="0">
                <a:solidFill>
                  <a:schemeClr val="accent3"/>
                </a:solidFill>
              </a:rPr>
              <a:t>진행</a:t>
            </a:r>
            <a:r>
              <a:rPr lang="en-US" altLang="ko-KR" dirty="0">
                <a:solidFill>
                  <a:schemeClr val="accent3"/>
                </a:solidFill>
              </a:rPr>
              <a:t>, I-V</a:t>
            </a:r>
            <a:r>
              <a:rPr lang="en-US" altLang="ko-KR" b="1" baseline="30000" dirty="0"/>
              <a:t> </a:t>
            </a:r>
            <a:r>
              <a:rPr lang="ko-KR" altLang="en-US" dirty="0">
                <a:solidFill>
                  <a:schemeClr val="accent3"/>
                </a:solidFill>
              </a:rPr>
              <a:t>진행</a:t>
            </a:r>
            <a:r>
              <a:rPr lang="en-US" altLang="ko-KR" dirty="0">
                <a:solidFill>
                  <a:schemeClr val="accent3"/>
                </a:solidFill>
              </a:rPr>
              <a:t>, iv-V </a:t>
            </a:r>
            <a:r>
              <a:rPr lang="ko-KR" altLang="en-US" dirty="0">
                <a:solidFill>
                  <a:schemeClr val="accent3"/>
                </a:solidFill>
              </a:rPr>
              <a:t>진행 등</a:t>
            </a:r>
            <a:endParaRPr lang="en-US" altLang="ko-KR" dirty="0">
              <a:solidFill>
                <a:schemeClr val="accent3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끝나지 않고 계속 진행하는 느낌</a:t>
            </a:r>
            <a:r>
              <a:rPr lang="ko-KR" altLang="en-US" dirty="0"/>
              <a:t>을 줍니다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057A6C-9407-21B0-AF6C-CC6E95759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07" y="3742511"/>
            <a:ext cx="11478986" cy="15345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A3BAD9-7C5E-70A6-C1A0-30D85BA94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797" y="5036177"/>
            <a:ext cx="5311521" cy="153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78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D07E4D-8BFE-462B-BA91-48453610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세미나 공지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860E19-DB8D-411E-845A-3A00B846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34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6EAFD-85B0-42AC-AC1B-9132C944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세미나는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AEBC7-5C57-406E-B78D-FF70412B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82589"/>
          </a:xfrm>
        </p:spPr>
        <p:txBody>
          <a:bodyPr>
            <a:norm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주차 세미나는 </a:t>
            </a:r>
            <a:r>
              <a:rPr lang="en-US" altLang="ko-KR" dirty="0">
                <a:solidFill>
                  <a:schemeClr val="accent4"/>
                </a:solidFill>
              </a:rPr>
              <a:t>7</a:t>
            </a:r>
            <a:r>
              <a:rPr lang="ko-KR" altLang="en-US" dirty="0">
                <a:solidFill>
                  <a:schemeClr val="accent4"/>
                </a:solidFill>
              </a:rPr>
              <a:t>월 </a:t>
            </a:r>
            <a:r>
              <a:rPr lang="en-US" altLang="ko-KR" dirty="0">
                <a:solidFill>
                  <a:schemeClr val="accent4"/>
                </a:solidFill>
              </a:rPr>
              <a:t>11</a:t>
            </a:r>
            <a:r>
              <a:rPr lang="ko-KR" altLang="en-US" dirty="0">
                <a:solidFill>
                  <a:schemeClr val="accent4"/>
                </a:solidFill>
              </a:rPr>
              <a:t>일</a:t>
            </a:r>
            <a:r>
              <a:rPr lang="en-US" altLang="ko-KR" dirty="0">
                <a:solidFill>
                  <a:schemeClr val="accent4"/>
                </a:solidFill>
              </a:rPr>
              <a:t>(</a:t>
            </a:r>
            <a:r>
              <a:rPr lang="ko-KR" altLang="en-US" dirty="0">
                <a:solidFill>
                  <a:schemeClr val="accent4"/>
                </a:solidFill>
              </a:rPr>
              <a:t>목</a:t>
            </a:r>
            <a:r>
              <a:rPr lang="en-US" altLang="ko-KR" dirty="0">
                <a:solidFill>
                  <a:schemeClr val="accent4"/>
                </a:solidFill>
              </a:rPr>
              <a:t>) </a:t>
            </a:r>
            <a:r>
              <a:rPr lang="ko-KR" altLang="en-US" dirty="0">
                <a:solidFill>
                  <a:schemeClr val="accent4"/>
                </a:solidFill>
              </a:rPr>
              <a:t>오후 </a:t>
            </a:r>
            <a:r>
              <a:rPr lang="en-US" altLang="ko-KR" dirty="0">
                <a:solidFill>
                  <a:schemeClr val="accent4"/>
                </a:solidFill>
              </a:rPr>
              <a:t>7</a:t>
            </a:r>
            <a:r>
              <a:rPr lang="ko-KR" altLang="en-US" dirty="0">
                <a:solidFill>
                  <a:schemeClr val="accent4"/>
                </a:solidFill>
              </a:rPr>
              <a:t>시 </a:t>
            </a:r>
            <a:r>
              <a:rPr lang="en-US" altLang="ko-KR" dirty="0">
                <a:solidFill>
                  <a:schemeClr val="accent4"/>
                </a:solidFill>
              </a:rPr>
              <a:t>30</a:t>
            </a:r>
            <a:r>
              <a:rPr lang="ko-KR" altLang="en-US" dirty="0">
                <a:solidFill>
                  <a:schemeClr val="accent4"/>
                </a:solidFill>
              </a:rPr>
              <a:t>분</a:t>
            </a:r>
            <a:r>
              <a:rPr lang="ko-KR" altLang="en-US" dirty="0"/>
              <a:t>에 진행할 예정입니다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다음 주인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27</a:t>
            </a:r>
            <a:r>
              <a:rPr lang="ko-KR" altLang="en-US" dirty="0"/>
              <a:t>일은 제가 바쁜 관계로 쉽니다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장소는 아마 서울대학교 </a:t>
            </a:r>
            <a:r>
              <a:rPr lang="en-US" altLang="ko-KR" dirty="0"/>
              <a:t>301</a:t>
            </a:r>
            <a:r>
              <a:rPr lang="ko-KR" altLang="en-US" dirty="0"/>
              <a:t>동 </a:t>
            </a:r>
            <a:r>
              <a:rPr lang="en-US" altLang="ko-KR" dirty="0"/>
              <a:t>203</a:t>
            </a:r>
            <a:r>
              <a:rPr lang="ko-KR" altLang="en-US" dirty="0"/>
              <a:t>호가 될 것입니다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예약이 확정되면 </a:t>
            </a:r>
            <a:r>
              <a:rPr lang="ko-KR" altLang="en-US" dirty="0" err="1"/>
              <a:t>디스코드</a:t>
            </a:r>
            <a:r>
              <a:rPr lang="ko-KR" altLang="en-US" dirty="0"/>
              <a:t> 공지로 알려드리겠습니다</a:t>
            </a:r>
            <a:r>
              <a:rPr lang="en-US" altLang="ko-KR" dirty="0"/>
              <a:t>.</a:t>
            </a:r>
          </a:p>
          <a:p>
            <a:pPr marL="45720" indent="0">
              <a:buNone/>
            </a:pPr>
            <a:endParaRPr lang="en-US" altLang="ko-KR" dirty="0"/>
          </a:p>
          <a:p>
            <a:r>
              <a:rPr lang="ko-KR" altLang="en-US" dirty="0"/>
              <a:t>오늘 발표 어떠셨나요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217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6EAFD-85B0-42AC-AC1B-9132C944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주차 세미나 미리보기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AEBC7-5C57-406E-B78D-FF70412B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82589"/>
          </a:xfrm>
        </p:spPr>
        <p:txBody>
          <a:bodyPr>
            <a:normAutofit/>
          </a:bodyPr>
          <a:lstStyle/>
          <a:p>
            <a:r>
              <a:rPr lang="ko-KR" altLang="en-US" dirty="0"/>
              <a:t>곡 분석 실습</a:t>
            </a:r>
            <a:endParaRPr lang="en-US" altLang="ko-KR" dirty="0"/>
          </a:p>
          <a:p>
            <a:pPr lvl="1"/>
            <a:r>
              <a:rPr lang="ko-KR" altLang="en-US" dirty="0"/>
              <a:t>사용된 작곡 기법</a:t>
            </a:r>
            <a:endParaRPr lang="en-US" altLang="ko-KR" dirty="0"/>
          </a:p>
          <a:p>
            <a:pPr lvl="1"/>
            <a:r>
              <a:rPr lang="ko-KR" altLang="en-US" dirty="0"/>
              <a:t>의도한 효과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멜로디부터 작곡하기 실습</a:t>
            </a:r>
            <a:endParaRPr lang="en-US" altLang="ko-KR" dirty="0"/>
          </a:p>
          <a:p>
            <a:pPr lvl="1"/>
            <a:r>
              <a:rPr lang="ko-KR" altLang="en-US" dirty="0"/>
              <a:t>여러분이 직접 작곡을 해보시게 됩니다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줄거리가 주어지면</a:t>
            </a:r>
            <a:r>
              <a:rPr lang="en-US" altLang="ko-KR" dirty="0"/>
              <a:t>, </a:t>
            </a:r>
            <a:r>
              <a:rPr lang="ko-KR" altLang="en-US" dirty="0"/>
              <a:t>이를 잘 표현하는 음악을 만들어보는 것이 목표입니다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줄거리는 당일에 여러분과 함께 정할 예정입니다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준비물</a:t>
            </a:r>
            <a:r>
              <a:rPr lang="en-US" altLang="ko-KR" dirty="0"/>
              <a:t>:</a:t>
            </a:r>
            <a:r>
              <a:rPr lang="ko-KR" altLang="en-US" dirty="0"/>
              <a:t> 평소처럼 작곡 가능한 노트북만 들고 오시면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770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8A5A4FA-329E-4B21-821F-C6343C26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2F676-CDB8-4FAF-A09E-113385B9F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245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074A233-8EC1-4ACF-B5F3-CC20EFD29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 도우미 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3336A7-FEED-4F7F-B4DF-B8E62D161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작곡을 처음 하는 분들이</a:t>
            </a:r>
            <a:r>
              <a:rPr lang="en-US" altLang="ko-KR" dirty="0"/>
              <a:t>, </a:t>
            </a:r>
            <a:r>
              <a:rPr lang="ko-KR" altLang="en-US" dirty="0"/>
              <a:t>작곡에 흥미를 가지고 자신만의 곡을 만들어볼 수</a:t>
            </a:r>
            <a:br>
              <a:rPr lang="en-US" altLang="ko-KR" dirty="0"/>
            </a:br>
            <a:r>
              <a:rPr lang="ko-KR" altLang="en-US" dirty="0"/>
              <a:t>있도록 도와주는 프로그램입니다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현재는 </a:t>
            </a:r>
            <a:r>
              <a:rPr lang="en-US" altLang="ko-KR" dirty="0"/>
              <a:t>‘</a:t>
            </a:r>
            <a:r>
              <a:rPr lang="ko-KR" altLang="en-US" dirty="0"/>
              <a:t>화음부터 작곡하기</a:t>
            </a:r>
            <a:r>
              <a:rPr lang="en-US" altLang="ko-KR" dirty="0"/>
              <a:t>’</a:t>
            </a:r>
            <a:r>
              <a:rPr lang="ko-KR" altLang="en-US" dirty="0"/>
              <a:t>만 지원합니다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MIDI </a:t>
            </a:r>
            <a:r>
              <a:rPr lang="ko-KR" altLang="en-US" dirty="0"/>
              <a:t>관련 코드가 내장되어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피아노로 원하는 음을 연주하거나</a:t>
            </a:r>
            <a:endParaRPr lang="en-US" altLang="ko-KR" dirty="0"/>
          </a:p>
          <a:p>
            <a:pPr lvl="1"/>
            <a:r>
              <a:rPr lang="ko-KR" altLang="en-US" dirty="0"/>
              <a:t>만들고 있는 곡을 재생하거나</a:t>
            </a:r>
            <a:endParaRPr lang="en-US" altLang="ko-KR" dirty="0"/>
          </a:p>
          <a:p>
            <a:pPr lvl="1"/>
            <a:r>
              <a:rPr lang="en-US" altLang="ko-KR" dirty="0"/>
              <a:t>MIDI</a:t>
            </a:r>
            <a:r>
              <a:rPr lang="ko-KR" altLang="en-US" dirty="0"/>
              <a:t> 파일로 저장할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사용하기 편한 </a:t>
            </a:r>
            <a:r>
              <a:rPr lang="en-US" altLang="ko-KR" dirty="0"/>
              <a:t>UI</a:t>
            </a:r>
            <a:r>
              <a:rPr lang="ko-KR" altLang="en-US" dirty="0"/>
              <a:t>로 누구나 쉽게 사용할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 </a:t>
            </a:r>
            <a:r>
              <a:rPr lang="en-US" altLang="ko-KR" dirty="0"/>
              <a:t>Andantino</a:t>
            </a:r>
            <a:r>
              <a:rPr lang="ko-KR" altLang="en-US" dirty="0"/>
              <a:t>와 </a:t>
            </a:r>
            <a:r>
              <a:rPr lang="en-US" altLang="ko-KR" dirty="0" err="1"/>
              <a:t>UPnL</a:t>
            </a:r>
            <a:r>
              <a:rPr lang="en-US" altLang="ko-KR" dirty="0"/>
              <a:t> OB</a:t>
            </a:r>
            <a:r>
              <a:rPr lang="ko-KR" altLang="en-US" dirty="0"/>
              <a:t>인 </a:t>
            </a:r>
            <a:r>
              <a:rPr lang="en-US" altLang="ko-KR" dirty="0" err="1"/>
              <a:t>cubelover</a:t>
            </a:r>
            <a:r>
              <a:rPr lang="ko-KR" altLang="en-US" dirty="0"/>
              <a:t>님이 함께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372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9697</TotalTime>
  <Words>7272</Words>
  <Application>Microsoft Office PowerPoint</Application>
  <PresentationFormat>와이드스크린</PresentationFormat>
  <Paragraphs>866</Paragraphs>
  <Slides>89</Slides>
  <Notes>0</Notes>
  <HiddenSlides>0</HiddenSlides>
  <MMClips>40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6" baseType="lpstr">
      <vt:lpstr>나눔손글씨 느릿느릿체</vt:lpstr>
      <vt:lpstr>나눔손글씨 세화체</vt:lpstr>
      <vt:lpstr>맑은 고딕</vt:lpstr>
      <vt:lpstr>Arial</vt:lpstr>
      <vt:lpstr>Consolas</vt:lpstr>
      <vt:lpstr>Corbel</vt:lpstr>
      <vt:lpstr>기본</vt:lpstr>
      <vt:lpstr>작곡 세미나</vt:lpstr>
      <vt:lpstr>오늘 할 일</vt:lpstr>
      <vt:lpstr>오늘 할 일</vt:lpstr>
      <vt:lpstr>오늘 할 일</vt:lpstr>
      <vt:lpstr>실습 자료 링크</vt:lpstr>
      <vt:lpstr>화음부터 작곡하기</vt:lpstr>
      <vt:lpstr>화음부터 작곡하기란?</vt:lpstr>
      <vt:lpstr>작곡 도우미 프로그램</vt:lpstr>
      <vt:lpstr>작곡 도우미 프로그램</vt:lpstr>
      <vt:lpstr>작곡 도우미 프로그램</vt:lpstr>
      <vt:lpstr>작곡 실습</vt:lpstr>
      <vt:lpstr>FluidSynth 및 Audacity 실습</vt:lpstr>
      <vt:lpstr>멜로디부터 작곡하기</vt:lpstr>
      <vt:lpstr>멜로디부터 작곡하기란?</vt:lpstr>
      <vt:lpstr>멜로디부터 작곡하기 순서</vt:lpstr>
      <vt:lpstr>멜로디부터 작곡하기 순서</vt:lpstr>
      <vt:lpstr>1. 음악적 영감</vt:lpstr>
      <vt:lpstr>2. 악상 녹음</vt:lpstr>
      <vt:lpstr>3. 작곡 전 구조 짜기</vt:lpstr>
      <vt:lpstr>3. 작곡 전 구조 짜기 (이어서)</vt:lpstr>
      <vt:lpstr>4. 악보로 옮기기</vt:lpstr>
      <vt:lpstr>5. 잘 어울리는 화음 찾기</vt:lpstr>
      <vt:lpstr>5. 잘 어울리는 화음 찾기 (이어서)</vt:lpstr>
      <vt:lpstr>6. 반주 제작</vt:lpstr>
      <vt:lpstr>6. 반주 제작 (이어서)</vt:lpstr>
      <vt:lpstr>7. 서브멜로디 제작</vt:lpstr>
      <vt:lpstr>7. 서브멜로디 제작 (이어서)</vt:lpstr>
      <vt:lpstr>8. 음향적으로 다듬기</vt:lpstr>
      <vt:lpstr>8. 음향적으로 다듬기 (이어서)</vt:lpstr>
      <vt:lpstr>PowerPoint 프레젠테이션</vt:lpstr>
      <vt:lpstr>9. 작곡 마무리</vt:lpstr>
      <vt:lpstr>이 작곡 세미나의 과정과 목표</vt:lpstr>
      <vt:lpstr>작곡 아이디어</vt:lpstr>
      <vt:lpstr>작곡 아이디어</vt:lpstr>
      <vt:lpstr>작곡 전에 생각할 것</vt:lpstr>
      <vt:lpstr>작곡에서의 제한 요소</vt:lpstr>
      <vt:lpstr>텍스처</vt:lpstr>
      <vt:lpstr>텍스처</vt:lpstr>
      <vt:lpstr>텍스처의 종류</vt:lpstr>
      <vt:lpstr>텍스처 퀴즈!</vt:lpstr>
      <vt:lpstr>음계와 조성</vt:lpstr>
      <vt:lpstr>음계와 조성</vt:lpstr>
      <vt:lpstr>작곡에서의 음계와 조성</vt:lpstr>
      <vt:lpstr>음계 선택 - 온음계</vt:lpstr>
      <vt:lpstr>조옮김과 조바꿈</vt:lpstr>
      <vt:lpstr>온음계의 조성</vt:lpstr>
      <vt:lpstr>온음계의 조성</vt:lpstr>
      <vt:lpstr>음계 선택 – 현대 선법</vt:lpstr>
      <vt:lpstr>음계 선택 – 현대 선법 (이어서)</vt:lpstr>
      <vt:lpstr>음계 선택 – 단음계 변형</vt:lpstr>
      <vt:lpstr>음계 선택 – 특이한 7음 음계</vt:lpstr>
      <vt:lpstr>음계 선택 – 특이한 7음 음계</vt:lpstr>
      <vt:lpstr>음계 선택 – 나만의 7음 음계</vt:lpstr>
      <vt:lpstr>음계 선택 – 5음 음계</vt:lpstr>
      <vt:lpstr>음계 선택 – 6음 음계</vt:lpstr>
      <vt:lpstr>음계 선택 – 6음 음계</vt:lpstr>
      <vt:lpstr>음계 선택 – 12음 음계</vt:lpstr>
      <vt:lpstr>음계 선택 팁</vt:lpstr>
      <vt:lpstr>깜짝 음계 실습!</vt:lpstr>
      <vt:lpstr>조바꿈의 필요성</vt:lpstr>
      <vt:lpstr>조바꿈은 계획적으로</vt:lpstr>
      <vt:lpstr>가까운 조</vt:lpstr>
      <vt:lpstr>가까운 조</vt:lpstr>
      <vt:lpstr>가까운 조로의 조바꿈</vt:lpstr>
      <vt:lpstr>먼 조로의 조바꿈</vt:lpstr>
      <vt:lpstr>먼 조로의 조바꿈</vt:lpstr>
      <vt:lpstr>먼 조로의 조바꿈</vt:lpstr>
      <vt:lpstr>조를 바꾸는 원리</vt:lpstr>
      <vt:lpstr>깜짝 조바꿈 실습!</vt:lpstr>
      <vt:lpstr>반주</vt:lpstr>
      <vt:lpstr>대중가요의 특징</vt:lpstr>
      <vt:lpstr>작곡에서의 반주</vt:lpstr>
      <vt:lpstr>반주 만드는 법</vt:lpstr>
      <vt:lpstr>반주 만드는 법</vt:lpstr>
      <vt:lpstr>반주 만드는 법</vt:lpstr>
      <vt:lpstr>반주 만드는 법</vt:lpstr>
      <vt:lpstr>화음 펼치기</vt:lpstr>
      <vt:lpstr>알베르티 베이스 (Alberti Bass)</vt:lpstr>
      <vt:lpstr>종지</vt:lpstr>
      <vt:lpstr>종지</vt:lpstr>
      <vt:lpstr>완전 정격종지 (Perfect Authentic Cadence)</vt:lpstr>
      <vt:lpstr>불완전 정격종지 (Imperfect Authentic Cadence)</vt:lpstr>
      <vt:lpstr>변격종지 (Plagal Cadence)</vt:lpstr>
      <vt:lpstr>속임종지 (Deceptive Cadence)</vt:lpstr>
      <vt:lpstr>반종지 (Half Cadence)</vt:lpstr>
      <vt:lpstr>다음 세미나 공지</vt:lpstr>
      <vt:lpstr>다음 세미나는…</vt:lpstr>
      <vt:lpstr>8주차 세미나 미리보기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작곡 세미나 7주차</dc:title>
  <dc:creator>안단태</dc:creator>
  <cp:lastModifiedBy>단태 안</cp:lastModifiedBy>
  <cp:revision>500</cp:revision>
  <dcterms:created xsi:type="dcterms:W3CDTF">2018-09-25T08:53:20Z</dcterms:created>
  <dcterms:modified xsi:type="dcterms:W3CDTF">2024-08-19T02:41:13Z</dcterms:modified>
</cp:coreProperties>
</file>